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3.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03" r:id="rId2"/>
    <p:sldMasterId id="2147483708" r:id="rId3"/>
  </p:sldMasterIdLst>
  <p:notesMasterIdLst>
    <p:notesMasterId r:id="rId71"/>
  </p:notesMasterIdLst>
  <p:handoutMasterIdLst>
    <p:handoutMasterId r:id="rId72"/>
  </p:handoutMasterIdLst>
  <p:sldIdLst>
    <p:sldId id="270" r:id="rId4"/>
    <p:sldId id="469" r:id="rId5"/>
    <p:sldId id="417" r:id="rId6"/>
    <p:sldId id="317" r:id="rId7"/>
    <p:sldId id="416" r:id="rId8"/>
    <p:sldId id="420" r:id="rId9"/>
    <p:sldId id="418" r:id="rId10"/>
    <p:sldId id="415" r:id="rId11"/>
    <p:sldId id="421" r:id="rId12"/>
    <p:sldId id="419" r:id="rId13"/>
    <p:sldId id="337" r:id="rId14"/>
    <p:sldId id="335" r:id="rId15"/>
    <p:sldId id="341" r:id="rId16"/>
    <p:sldId id="343" r:id="rId17"/>
    <p:sldId id="352" r:id="rId18"/>
    <p:sldId id="348" r:id="rId19"/>
    <p:sldId id="376" r:id="rId20"/>
    <p:sldId id="336" r:id="rId21"/>
    <p:sldId id="344" r:id="rId22"/>
    <p:sldId id="433" r:id="rId23"/>
    <p:sldId id="435" r:id="rId24"/>
    <p:sldId id="437" r:id="rId25"/>
    <p:sldId id="353" r:id="rId26"/>
    <p:sldId id="444" r:id="rId27"/>
    <p:sldId id="377" r:id="rId28"/>
    <p:sldId id="468" r:id="rId29"/>
    <p:sldId id="422" r:id="rId30"/>
    <p:sldId id="424" r:id="rId31"/>
    <p:sldId id="425" r:id="rId32"/>
    <p:sldId id="426" r:id="rId33"/>
    <p:sldId id="427" r:id="rId34"/>
    <p:sldId id="428" r:id="rId35"/>
    <p:sldId id="429" r:id="rId36"/>
    <p:sldId id="430" r:id="rId37"/>
    <p:sldId id="358" r:id="rId38"/>
    <p:sldId id="359" r:id="rId39"/>
    <p:sldId id="360" r:id="rId40"/>
    <p:sldId id="414" r:id="rId41"/>
    <p:sldId id="438" r:id="rId42"/>
    <p:sldId id="363" r:id="rId43"/>
    <p:sldId id="367" r:id="rId44"/>
    <p:sldId id="446" r:id="rId45"/>
    <p:sldId id="447" r:id="rId46"/>
    <p:sldId id="455" r:id="rId47"/>
    <p:sldId id="458" r:id="rId48"/>
    <p:sldId id="448" r:id="rId49"/>
    <p:sldId id="456" r:id="rId50"/>
    <p:sldId id="457" r:id="rId51"/>
    <p:sldId id="459" r:id="rId52"/>
    <p:sldId id="449" r:id="rId53"/>
    <p:sldId id="400" r:id="rId54"/>
    <p:sldId id="466" r:id="rId55"/>
    <p:sldId id="467" r:id="rId56"/>
    <p:sldId id="460" r:id="rId57"/>
    <p:sldId id="461" r:id="rId58"/>
    <p:sldId id="462" r:id="rId59"/>
    <p:sldId id="463" r:id="rId60"/>
    <p:sldId id="464" r:id="rId61"/>
    <p:sldId id="465" r:id="rId62"/>
    <p:sldId id="403" r:id="rId63"/>
    <p:sldId id="389" r:id="rId64"/>
    <p:sldId id="390" r:id="rId65"/>
    <p:sldId id="391" r:id="rId66"/>
    <p:sldId id="392" r:id="rId67"/>
    <p:sldId id="393" r:id="rId68"/>
    <p:sldId id="394" r:id="rId69"/>
    <p:sldId id="395" r:id="rId70"/>
  </p:sldIdLst>
  <p:sldSz cx="9144000" cy="5143500" type="screen16x9"/>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5556">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995388" initials="9"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clrMru>
    <a:srgbClr val="000000"/>
    <a:srgbClr val="DC7D32"/>
    <a:srgbClr val="E8527C"/>
    <a:srgbClr val="F0F050"/>
    <a:srgbClr val="D4D700"/>
    <a:srgbClr val="00925B"/>
    <a:srgbClr val="EFEEED"/>
    <a:srgbClr val="9C9E9F"/>
    <a:srgbClr val="646567"/>
    <a:srgbClr val="0097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65" autoAdjust="0"/>
    <p:restoredTop sz="83072" autoAdjust="0"/>
  </p:normalViewPr>
  <p:slideViewPr>
    <p:cSldViewPr>
      <p:cViewPr varScale="1">
        <p:scale>
          <a:sx n="76" d="100"/>
          <a:sy n="76" d="100"/>
        </p:scale>
        <p:origin x="764" y="52"/>
      </p:cViewPr>
      <p:guideLst>
        <p:guide orient="horz"/>
        <p:guide pos="555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0" d="100"/>
          <a:sy n="80" d="100"/>
        </p:scale>
        <p:origin x="-3918" y="-84"/>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20F7C9-D80E-4A7F-B0DA-9EAF0F9BC436}" type="doc">
      <dgm:prSet loTypeId="urn:microsoft.com/office/officeart/2005/8/layout/cycle2" loCatId="cycle" qsTypeId="urn:microsoft.com/office/officeart/2005/8/quickstyle/simple4" qsCatId="simple" csTypeId="urn:microsoft.com/office/officeart/2005/8/colors/colorful1" csCatId="colorful" phldr="1"/>
      <dgm:spPr/>
      <dgm:t>
        <a:bodyPr/>
        <a:lstStyle/>
        <a:p>
          <a:endParaRPr lang="fr-FR"/>
        </a:p>
      </dgm:t>
    </dgm:pt>
    <dgm:pt modelId="{7B3D3E6F-AAC9-47A0-94CE-0CABDB002534}">
      <dgm:prSet phldrT="[Texte]"/>
      <dgm:spPr>
        <a:solidFill>
          <a:srgbClr val="C00000"/>
        </a:solidFill>
      </dgm:spPr>
      <dgm:t>
        <a:bodyPr/>
        <a:lstStyle/>
        <a:p>
          <a:r>
            <a:rPr lang="fr-FR" b="1" dirty="0" err="1"/>
            <a:t>Red</a:t>
          </a:r>
          <a:endParaRPr lang="fr-FR" b="1" dirty="0"/>
        </a:p>
      </dgm:t>
    </dgm:pt>
    <dgm:pt modelId="{D24CABB3-D7C8-4880-9731-BF7A84C38EE4}" type="parTrans" cxnId="{3DAC2912-DA15-4D9B-93B8-C62865D2A768}">
      <dgm:prSet/>
      <dgm:spPr/>
      <dgm:t>
        <a:bodyPr/>
        <a:lstStyle/>
        <a:p>
          <a:endParaRPr lang="fr-FR"/>
        </a:p>
      </dgm:t>
    </dgm:pt>
    <dgm:pt modelId="{1DECB8BA-0226-4D07-86BD-AD89537CEA19}" type="sibTrans" cxnId="{3DAC2912-DA15-4D9B-93B8-C62865D2A768}">
      <dgm:prSet/>
      <dgm:spPr>
        <a:solidFill>
          <a:srgbClr val="C00000"/>
        </a:solidFill>
      </dgm:spPr>
      <dgm:t>
        <a:bodyPr/>
        <a:lstStyle/>
        <a:p>
          <a:endParaRPr lang="fr-FR"/>
        </a:p>
      </dgm:t>
    </dgm:pt>
    <dgm:pt modelId="{FDE3A7FA-C78A-4BCD-A97C-66AACDE3136B}">
      <dgm:prSet phldrT="[Texte]"/>
      <dgm:spPr>
        <a:solidFill>
          <a:schemeClr val="accent1"/>
        </a:solidFill>
      </dgm:spPr>
      <dgm:t>
        <a:bodyPr/>
        <a:lstStyle/>
        <a:p>
          <a:r>
            <a:rPr lang="fr-FR" b="1" dirty="0"/>
            <a:t>Green</a:t>
          </a:r>
        </a:p>
      </dgm:t>
    </dgm:pt>
    <dgm:pt modelId="{C5E57F9F-2259-4AD2-B248-2262FA58B3A1}" type="parTrans" cxnId="{79A90BB7-ADF9-4E0F-A760-426883EECA42}">
      <dgm:prSet/>
      <dgm:spPr/>
      <dgm:t>
        <a:bodyPr/>
        <a:lstStyle/>
        <a:p>
          <a:endParaRPr lang="fr-FR"/>
        </a:p>
      </dgm:t>
    </dgm:pt>
    <dgm:pt modelId="{74D0BEF3-774E-49EB-8CF4-8BB640873153}" type="sibTrans" cxnId="{79A90BB7-ADF9-4E0F-A760-426883EECA42}">
      <dgm:prSet/>
      <dgm:spPr>
        <a:solidFill>
          <a:schemeClr val="accent1"/>
        </a:solidFill>
      </dgm:spPr>
      <dgm:t>
        <a:bodyPr/>
        <a:lstStyle/>
        <a:p>
          <a:endParaRPr lang="fr-FR"/>
        </a:p>
      </dgm:t>
    </dgm:pt>
    <dgm:pt modelId="{83984476-84BF-4035-AE9A-2F669C1304A3}">
      <dgm:prSet phldrT="[Texte]"/>
      <dgm:spPr/>
      <dgm:t>
        <a:bodyPr/>
        <a:lstStyle/>
        <a:p>
          <a:r>
            <a:rPr lang="fr-FR" b="1" dirty="0" err="1"/>
            <a:t>Refactor</a:t>
          </a:r>
          <a:endParaRPr lang="fr-FR" b="1" dirty="0"/>
        </a:p>
      </dgm:t>
    </dgm:pt>
    <dgm:pt modelId="{7867DD5D-805E-4EB5-9EBD-6777930AB9C2}" type="parTrans" cxnId="{1B1568BD-AF2B-42C5-9D5A-5EE52EA10F96}">
      <dgm:prSet/>
      <dgm:spPr/>
      <dgm:t>
        <a:bodyPr/>
        <a:lstStyle/>
        <a:p>
          <a:endParaRPr lang="fr-FR"/>
        </a:p>
      </dgm:t>
    </dgm:pt>
    <dgm:pt modelId="{789901CF-DF38-4081-905C-826ACC5DBF8A}" type="sibTrans" cxnId="{1B1568BD-AF2B-42C5-9D5A-5EE52EA10F96}">
      <dgm:prSet/>
      <dgm:spPr/>
      <dgm:t>
        <a:bodyPr/>
        <a:lstStyle/>
        <a:p>
          <a:endParaRPr lang="fr-FR"/>
        </a:p>
      </dgm:t>
    </dgm:pt>
    <dgm:pt modelId="{47244D1B-5F2F-4565-AC71-C1E6701092FE}" type="pres">
      <dgm:prSet presAssocID="{2720F7C9-D80E-4A7F-B0DA-9EAF0F9BC436}" presName="cycle" presStyleCnt="0">
        <dgm:presLayoutVars>
          <dgm:dir/>
          <dgm:resizeHandles val="exact"/>
        </dgm:presLayoutVars>
      </dgm:prSet>
      <dgm:spPr/>
    </dgm:pt>
    <dgm:pt modelId="{0D3AF527-BC0D-447C-BBE6-8ADDB7EBE843}" type="pres">
      <dgm:prSet presAssocID="{7B3D3E6F-AAC9-47A0-94CE-0CABDB002534}" presName="node" presStyleLbl="node1" presStyleIdx="0" presStyleCnt="3">
        <dgm:presLayoutVars>
          <dgm:bulletEnabled val="1"/>
        </dgm:presLayoutVars>
      </dgm:prSet>
      <dgm:spPr/>
    </dgm:pt>
    <dgm:pt modelId="{9F31F7D4-7106-479C-AC35-82FF9BCEA973}" type="pres">
      <dgm:prSet presAssocID="{1DECB8BA-0226-4D07-86BD-AD89537CEA19}" presName="sibTrans" presStyleLbl="sibTrans2D1" presStyleIdx="0" presStyleCnt="3"/>
      <dgm:spPr/>
    </dgm:pt>
    <dgm:pt modelId="{C7C2F10D-9F75-4D4F-B2F0-03AAE7E81D68}" type="pres">
      <dgm:prSet presAssocID="{1DECB8BA-0226-4D07-86BD-AD89537CEA19}" presName="connectorText" presStyleLbl="sibTrans2D1" presStyleIdx="0" presStyleCnt="3"/>
      <dgm:spPr/>
    </dgm:pt>
    <dgm:pt modelId="{DE3B9AB1-77E9-460B-BD14-DFDC621BA75E}" type="pres">
      <dgm:prSet presAssocID="{FDE3A7FA-C78A-4BCD-A97C-66AACDE3136B}" presName="node" presStyleLbl="node1" presStyleIdx="1" presStyleCnt="3">
        <dgm:presLayoutVars>
          <dgm:bulletEnabled val="1"/>
        </dgm:presLayoutVars>
      </dgm:prSet>
      <dgm:spPr/>
    </dgm:pt>
    <dgm:pt modelId="{EB6A8EA3-2541-4909-BDD7-339AA38C504C}" type="pres">
      <dgm:prSet presAssocID="{74D0BEF3-774E-49EB-8CF4-8BB640873153}" presName="sibTrans" presStyleLbl="sibTrans2D1" presStyleIdx="1" presStyleCnt="3"/>
      <dgm:spPr/>
    </dgm:pt>
    <dgm:pt modelId="{7684C90D-E51C-425F-8A8B-B51A387F28C5}" type="pres">
      <dgm:prSet presAssocID="{74D0BEF3-774E-49EB-8CF4-8BB640873153}" presName="connectorText" presStyleLbl="sibTrans2D1" presStyleIdx="1" presStyleCnt="3"/>
      <dgm:spPr/>
    </dgm:pt>
    <dgm:pt modelId="{4D9D3EEE-08F0-475C-8235-AEA69B5CD12F}" type="pres">
      <dgm:prSet presAssocID="{83984476-84BF-4035-AE9A-2F669C1304A3}" presName="node" presStyleLbl="node1" presStyleIdx="2" presStyleCnt="3">
        <dgm:presLayoutVars>
          <dgm:bulletEnabled val="1"/>
        </dgm:presLayoutVars>
      </dgm:prSet>
      <dgm:spPr/>
    </dgm:pt>
    <dgm:pt modelId="{9B5F47E4-05BA-466C-9B05-07FE7DBDD241}" type="pres">
      <dgm:prSet presAssocID="{789901CF-DF38-4081-905C-826ACC5DBF8A}" presName="sibTrans" presStyleLbl="sibTrans2D1" presStyleIdx="2" presStyleCnt="3"/>
      <dgm:spPr/>
    </dgm:pt>
    <dgm:pt modelId="{9C9399C2-485F-40E0-9E47-715B194E94DE}" type="pres">
      <dgm:prSet presAssocID="{789901CF-DF38-4081-905C-826ACC5DBF8A}" presName="connectorText" presStyleLbl="sibTrans2D1" presStyleIdx="2" presStyleCnt="3"/>
      <dgm:spPr/>
    </dgm:pt>
  </dgm:ptLst>
  <dgm:cxnLst>
    <dgm:cxn modelId="{3DAC2912-DA15-4D9B-93B8-C62865D2A768}" srcId="{2720F7C9-D80E-4A7F-B0DA-9EAF0F9BC436}" destId="{7B3D3E6F-AAC9-47A0-94CE-0CABDB002534}" srcOrd="0" destOrd="0" parTransId="{D24CABB3-D7C8-4880-9731-BF7A84C38EE4}" sibTransId="{1DECB8BA-0226-4D07-86BD-AD89537CEA19}"/>
    <dgm:cxn modelId="{5A164C18-D244-4A50-8705-C6E40A1050BD}" type="presOf" srcId="{74D0BEF3-774E-49EB-8CF4-8BB640873153}" destId="{EB6A8EA3-2541-4909-BDD7-339AA38C504C}" srcOrd="0" destOrd="0" presId="urn:microsoft.com/office/officeart/2005/8/layout/cycle2"/>
    <dgm:cxn modelId="{1D24A525-A9EE-470F-B7EB-BD83D945641F}" type="presOf" srcId="{83984476-84BF-4035-AE9A-2F669C1304A3}" destId="{4D9D3EEE-08F0-475C-8235-AEA69B5CD12F}" srcOrd="0" destOrd="0" presId="urn:microsoft.com/office/officeart/2005/8/layout/cycle2"/>
    <dgm:cxn modelId="{2914903F-1913-4A64-BFC8-C3888B9ED817}" type="presOf" srcId="{789901CF-DF38-4081-905C-826ACC5DBF8A}" destId="{9B5F47E4-05BA-466C-9B05-07FE7DBDD241}" srcOrd="0" destOrd="0" presId="urn:microsoft.com/office/officeart/2005/8/layout/cycle2"/>
    <dgm:cxn modelId="{ACFE1C71-F92F-4A0D-9541-DEC4A756B6EF}" type="presOf" srcId="{7B3D3E6F-AAC9-47A0-94CE-0CABDB002534}" destId="{0D3AF527-BC0D-447C-BBE6-8ADDB7EBE843}" srcOrd="0" destOrd="0" presId="urn:microsoft.com/office/officeart/2005/8/layout/cycle2"/>
    <dgm:cxn modelId="{EFDA0257-EA02-40AB-81AC-1E6DE49BEB00}" type="presOf" srcId="{1DECB8BA-0226-4D07-86BD-AD89537CEA19}" destId="{C7C2F10D-9F75-4D4F-B2F0-03AAE7E81D68}" srcOrd="1" destOrd="0" presId="urn:microsoft.com/office/officeart/2005/8/layout/cycle2"/>
    <dgm:cxn modelId="{36339A78-E5B8-42DB-8BA5-2CFB184EFC8E}" type="presOf" srcId="{789901CF-DF38-4081-905C-826ACC5DBF8A}" destId="{9C9399C2-485F-40E0-9E47-715B194E94DE}" srcOrd="1" destOrd="0" presId="urn:microsoft.com/office/officeart/2005/8/layout/cycle2"/>
    <dgm:cxn modelId="{4C2970AB-39DA-422E-B7D8-3EE89DB205C0}" type="presOf" srcId="{1DECB8BA-0226-4D07-86BD-AD89537CEA19}" destId="{9F31F7D4-7106-479C-AC35-82FF9BCEA973}" srcOrd="0" destOrd="0" presId="urn:microsoft.com/office/officeart/2005/8/layout/cycle2"/>
    <dgm:cxn modelId="{79A90BB7-ADF9-4E0F-A760-426883EECA42}" srcId="{2720F7C9-D80E-4A7F-B0DA-9EAF0F9BC436}" destId="{FDE3A7FA-C78A-4BCD-A97C-66AACDE3136B}" srcOrd="1" destOrd="0" parTransId="{C5E57F9F-2259-4AD2-B248-2262FA58B3A1}" sibTransId="{74D0BEF3-774E-49EB-8CF4-8BB640873153}"/>
    <dgm:cxn modelId="{1B1568BD-AF2B-42C5-9D5A-5EE52EA10F96}" srcId="{2720F7C9-D80E-4A7F-B0DA-9EAF0F9BC436}" destId="{83984476-84BF-4035-AE9A-2F669C1304A3}" srcOrd="2" destOrd="0" parTransId="{7867DD5D-805E-4EB5-9EBD-6777930AB9C2}" sibTransId="{789901CF-DF38-4081-905C-826ACC5DBF8A}"/>
    <dgm:cxn modelId="{CB7BCCD4-DE31-4B01-AF01-04206B7AFF45}" type="presOf" srcId="{2720F7C9-D80E-4A7F-B0DA-9EAF0F9BC436}" destId="{47244D1B-5F2F-4565-AC71-C1E6701092FE}" srcOrd="0" destOrd="0" presId="urn:microsoft.com/office/officeart/2005/8/layout/cycle2"/>
    <dgm:cxn modelId="{B2C1BEEB-F3AA-4686-8F84-107156357D34}" type="presOf" srcId="{FDE3A7FA-C78A-4BCD-A97C-66AACDE3136B}" destId="{DE3B9AB1-77E9-460B-BD14-DFDC621BA75E}" srcOrd="0" destOrd="0" presId="urn:microsoft.com/office/officeart/2005/8/layout/cycle2"/>
    <dgm:cxn modelId="{7A652BEF-9758-4075-88EB-B2DF4CCFA598}" type="presOf" srcId="{74D0BEF3-774E-49EB-8CF4-8BB640873153}" destId="{7684C90D-E51C-425F-8A8B-B51A387F28C5}" srcOrd="1" destOrd="0" presId="urn:microsoft.com/office/officeart/2005/8/layout/cycle2"/>
    <dgm:cxn modelId="{DC467AF4-404D-4F7A-A268-4C5B5266BAAE}" type="presParOf" srcId="{47244D1B-5F2F-4565-AC71-C1E6701092FE}" destId="{0D3AF527-BC0D-447C-BBE6-8ADDB7EBE843}" srcOrd="0" destOrd="0" presId="urn:microsoft.com/office/officeart/2005/8/layout/cycle2"/>
    <dgm:cxn modelId="{350DDE6A-6E8B-43DC-967B-05BECFE2B97A}" type="presParOf" srcId="{47244D1B-5F2F-4565-AC71-C1E6701092FE}" destId="{9F31F7D4-7106-479C-AC35-82FF9BCEA973}" srcOrd="1" destOrd="0" presId="urn:microsoft.com/office/officeart/2005/8/layout/cycle2"/>
    <dgm:cxn modelId="{65086791-188A-4D53-8BEF-BAF560F2BA05}" type="presParOf" srcId="{9F31F7D4-7106-479C-AC35-82FF9BCEA973}" destId="{C7C2F10D-9F75-4D4F-B2F0-03AAE7E81D68}" srcOrd="0" destOrd="0" presId="urn:microsoft.com/office/officeart/2005/8/layout/cycle2"/>
    <dgm:cxn modelId="{248FA349-95A4-468E-BF1C-A4254DD471B5}" type="presParOf" srcId="{47244D1B-5F2F-4565-AC71-C1E6701092FE}" destId="{DE3B9AB1-77E9-460B-BD14-DFDC621BA75E}" srcOrd="2" destOrd="0" presId="urn:microsoft.com/office/officeart/2005/8/layout/cycle2"/>
    <dgm:cxn modelId="{CF65DF93-DD51-452E-9C8D-3D443F391507}" type="presParOf" srcId="{47244D1B-5F2F-4565-AC71-C1E6701092FE}" destId="{EB6A8EA3-2541-4909-BDD7-339AA38C504C}" srcOrd="3" destOrd="0" presId="urn:microsoft.com/office/officeart/2005/8/layout/cycle2"/>
    <dgm:cxn modelId="{152787BE-E562-4A00-AE09-B85E9930E312}" type="presParOf" srcId="{EB6A8EA3-2541-4909-BDD7-339AA38C504C}" destId="{7684C90D-E51C-425F-8A8B-B51A387F28C5}" srcOrd="0" destOrd="0" presId="urn:microsoft.com/office/officeart/2005/8/layout/cycle2"/>
    <dgm:cxn modelId="{6A60FB75-02ED-46DB-9498-8635FCEA6C86}" type="presParOf" srcId="{47244D1B-5F2F-4565-AC71-C1E6701092FE}" destId="{4D9D3EEE-08F0-475C-8235-AEA69B5CD12F}" srcOrd="4" destOrd="0" presId="urn:microsoft.com/office/officeart/2005/8/layout/cycle2"/>
    <dgm:cxn modelId="{0AB767B0-F98D-4C80-9B88-CC823BAD190A}" type="presParOf" srcId="{47244D1B-5F2F-4565-AC71-C1E6701092FE}" destId="{9B5F47E4-05BA-466C-9B05-07FE7DBDD241}" srcOrd="5" destOrd="0" presId="urn:microsoft.com/office/officeart/2005/8/layout/cycle2"/>
    <dgm:cxn modelId="{EFF47618-BF8F-4B6C-89DC-69530ADB5515}" type="presParOf" srcId="{9B5F47E4-05BA-466C-9B05-07FE7DBDD241}" destId="{9C9399C2-485F-40E0-9E47-715B194E94DE}"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AF527-BC0D-447C-BBE6-8ADDB7EBE843}">
      <dsp:nvSpPr>
        <dsp:cNvPr id="0" name=""/>
        <dsp:cNvSpPr/>
      </dsp:nvSpPr>
      <dsp:spPr>
        <a:xfrm>
          <a:off x="1586399" y="560"/>
          <a:ext cx="883313" cy="883313"/>
        </a:xfrm>
        <a:prstGeom prst="ellipse">
          <a:avLst/>
        </a:prstGeom>
        <a:solidFill>
          <a:srgbClr val="C0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err="1"/>
            <a:t>Red</a:t>
          </a:r>
          <a:endParaRPr lang="fr-FR" sz="1100" b="1" kern="1200" dirty="0"/>
        </a:p>
      </dsp:txBody>
      <dsp:txXfrm>
        <a:off x="1715757" y="129918"/>
        <a:ext cx="624597" cy="624597"/>
      </dsp:txXfrm>
    </dsp:sp>
    <dsp:sp modelId="{9F31F7D4-7106-479C-AC35-82FF9BCEA973}">
      <dsp:nvSpPr>
        <dsp:cNvPr id="0" name=""/>
        <dsp:cNvSpPr/>
      </dsp:nvSpPr>
      <dsp:spPr>
        <a:xfrm rot="3600000">
          <a:off x="2238944" y="861201"/>
          <a:ext cx="234143" cy="298118"/>
        </a:xfrm>
        <a:prstGeom prst="rightArrow">
          <a:avLst>
            <a:gd name="adj1" fmla="val 60000"/>
            <a:gd name="adj2" fmla="val 50000"/>
          </a:avLst>
        </a:prstGeom>
        <a:solidFill>
          <a:srgbClr val="C0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a:off x="2256505" y="890409"/>
        <a:ext cx="163900" cy="178870"/>
      </dsp:txXfrm>
    </dsp:sp>
    <dsp:sp modelId="{DE3B9AB1-77E9-460B-BD14-DFDC621BA75E}">
      <dsp:nvSpPr>
        <dsp:cNvPr id="0" name=""/>
        <dsp:cNvSpPr/>
      </dsp:nvSpPr>
      <dsp:spPr>
        <a:xfrm>
          <a:off x="2248946" y="1148125"/>
          <a:ext cx="883313" cy="883313"/>
        </a:xfrm>
        <a:prstGeom prst="ellipse">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a:t>Green</a:t>
          </a:r>
        </a:p>
      </dsp:txBody>
      <dsp:txXfrm>
        <a:off x="2378304" y="1277483"/>
        <a:ext cx="624597" cy="624597"/>
      </dsp:txXfrm>
    </dsp:sp>
    <dsp:sp modelId="{EB6A8EA3-2541-4909-BDD7-339AA38C504C}">
      <dsp:nvSpPr>
        <dsp:cNvPr id="0" name=""/>
        <dsp:cNvSpPr/>
      </dsp:nvSpPr>
      <dsp:spPr>
        <a:xfrm rot="10800000">
          <a:off x="1917610" y="1440722"/>
          <a:ext cx="234143" cy="298118"/>
        </a:xfrm>
        <a:prstGeom prst="rightArrow">
          <a:avLst>
            <a:gd name="adj1" fmla="val 600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rot="10800000">
        <a:off x="1987853" y="1500346"/>
        <a:ext cx="163900" cy="178870"/>
      </dsp:txXfrm>
    </dsp:sp>
    <dsp:sp modelId="{4D9D3EEE-08F0-475C-8235-AEA69B5CD12F}">
      <dsp:nvSpPr>
        <dsp:cNvPr id="0" name=""/>
        <dsp:cNvSpPr/>
      </dsp:nvSpPr>
      <dsp:spPr>
        <a:xfrm>
          <a:off x="923852" y="1148125"/>
          <a:ext cx="883313" cy="88331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err="1"/>
            <a:t>Refactor</a:t>
          </a:r>
          <a:endParaRPr lang="fr-FR" sz="1100" b="1" kern="1200" dirty="0"/>
        </a:p>
      </dsp:txBody>
      <dsp:txXfrm>
        <a:off x="1053210" y="1277483"/>
        <a:ext cx="624597" cy="624597"/>
      </dsp:txXfrm>
    </dsp:sp>
    <dsp:sp modelId="{9B5F47E4-05BA-466C-9B05-07FE7DBDD241}">
      <dsp:nvSpPr>
        <dsp:cNvPr id="0" name=""/>
        <dsp:cNvSpPr/>
      </dsp:nvSpPr>
      <dsp:spPr>
        <a:xfrm rot="18000000">
          <a:off x="1576397" y="872679"/>
          <a:ext cx="234143" cy="298118"/>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fr-FR" sz="900" kern="1200"/>
        </a:p>
      </dsp:txBody>
      <dsp:txXfrm>
        <a:off x="1593958" y="962719"/>
        <a:ext cx="163900" cy="17887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3332A433-FFE5-5146-96A2-89A3F87C0D23}" type="datetimeFigureOut">
              <a:rPr lang="fr-FR" smtClean="0"/>
              <a:t>24/01/2019</a:t>
            </a:fld>
            <a:endParaRPr lang="fr-FR" dirty="0"/>
          </a:p>
        </p:txBody>
      </p:sp>
      <p:sp>
        <p:nvSpPr>
          <p:cNvPr id="4" name="Espace réservé du pied de page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ACD232D2-6EAB-8746-BAB3-A7F2EC9CD836}" type="slidenum">
              <a:rPr lang="fr-FR" smtClean="0"/>
              <a:t>‹N°›</a:t>
            </a:fld>
            <a:endParaRPr lang="fr-FR" dirty="0"/>
          </a:p>
        </p:txBody>
      </p:sp>
    </p:spTree>
    <p:extLst>
      <p:ext uri="{BB962C8B-B14F-4D97-AF65-F5344CB8AC3E}">
        <p14:creationId xmlns:p14="http://schemas.microsoft.com/office/powerpoint/2010/main" val="1014826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dirty="0"/>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D91F375-ABD4-43B0-95A2-6A338A4A5C04}" type="datetimeFigureOut">
              <a:rPr lang="fr-FR" smtClean="0"/>
              <a:t>24/01/2019</a:t>
            </a:fld>
            <a:endParaRPr lang="fr-FR" dirty="0"/>
          </a:p>
        </p:txBody>
      </p:sp>
      <p:sp>
        <p:nvSpPr>
          <p:cNvPr id="4" name="Espace réservé de l'image des diapositives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fr-FR" dirty="0"/>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dirty="0"/>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3EF5842-04F3-4695-8C7E-60D49603CB5D}" type="slidenum">
              <a:rPr lang="fr-FR" smtClean="0"/>
              <a:t>‹N°›</a:t>
            </a:fld>
            <a:endParaRPr lang="fr-FR" dirty="0"/>
          </a:p>
        </p:txBody>
      </p:sp>
    </p:spTree>
    <p:extLst>
      <p:ext uri="{BB962C8B-B14F-4D97-AF65-F5344CB8AC3E}">
        <p14:creationId xmlns:p14="http://schemas.microsoft.com/office/powerpoint/2010/main" val="1319601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www.linternaute.fr/dictionnaire/fr/definition/un/" TargetMode="External"/><Relationship Id="rId13" Type="http://schemas.openxmlformats.org/officeDocument/2006/relationships/hyperlink" Target="http://www.linternaute.fr/dictionnaire/fr/definition/experimenter/" TargetMode="External"/><Relationship Id="rId18" Type="http://schemas.openxmlformats.org/officeDocument/2006/relationships/hyperlink" Target="http://www.linternaute.fr/dictionnaire/fr/definition/tester/" TargetMode="External"/><Relationship Id="rId26" Type="http://schemas.openxmlformats.org/officeDocument/2006/relationships/hyperlink" Target="http://www.linternaute.fr/dictionnaire/fr/definition/examen/" TargetMode="External"/><Relationship Id="rId39" Type="http://schemas.openxmlformats.org/officeDocument/2006/relationships/hyperlink" Target="http://www.linternaute.fr/dictionnaire/fr/theme/zoologie/1/" TargetMode="External"/><Relationship Id="rId3" Type="http://schemas.openxmlformats.org/officeDocument/2006/relationships/hyperlink" Target="http://www.linternaute.fr/dictionnaire/fr/definition/soumettre/" TargetMode="External"/><Relationship Id="rId21" Type="http://schemas.openxmlformats.org/officeDocument/2006/relationships/hyperlink" Target="http://www.linternaute.fr/dictionnaire/fr/definition/physique/" TargetMode="External"/><Relationship Id="rId34" Type="http://schemas.openxmlformats.org/officeDocument/2006/relationships/hyperlink" Target="http://www.linternaute.fr/dictionnaire/fr/definition/etablir/" TargetMode="External"/><Relationship Id="rId42" Type="http://schemas.openxmlformats.org/officeDocument/2006/relationships/hyperlink" Target="http://www.linternaute.fr/dictionnaire/fr/definition/des/" TargetMode="External"/><Relationship Id="rId7" Type="http://schemas.openxmlformats.org/officeDocument/2006/relationships/hyperlink" Target="http://www.linternaute.fr/dictionnaire/fr/definition/a-1/" TargetMode="External"/><Relationship Id="rId12" Type="http://schemas.openxmlformats.org/officeDocument/2006/relationships/hyperlink" Target="http://www.linternaute.fr/dictionnaire/fr/definition/questionner/" TargetMode="External"/><Relationship Id="rId17" Type="http://schemas.openxmlformats.org/officeDocument/2006/relationships/hyperlink" Target="http://www.linternaute.fr/dictionnaire/fr/definition/de-1/" TargetMode="External"/><Relationship Id="rId25" Type="http://schemas.openxmlformats.org/officeDocument/2006/relationships/hyperlink" Target="http://www.linternaute.fr/dictionnaire/fr/definition/sujet/" TargetMode="External"/><Relationship Id="rId33" Type="http://schemas.openxmlformats.org/officeDocument/2006/relationships/hyperlink" Target="http://www.linternaute.fr/dictionnaire/fr/definition/pour/" TargetMode="External"/><Relationship Id="rId38" Type="http://schemas.openxmlformats.org/officeDocument/2006/relationships/hyperlink" Target="http://www.linternaute.fr/dictionnaire/fr/definition/juger/" TargetMode="External"/><Relationship Id="rId2" Type="http://schemas.openxmlformats.org/officeDocument/2006/relationships/slide" Target="../slides/slide3.xml"/><Relationship Id="rId16" Type="http://schemas.openxmlformats.org/officeDocument/2006/relationships/hyperlink" Target="http://www.linternaute.fr/dictionnaire/fr/definition/permettre/" TargetMode="External"/><Relationship Id="rId20" Type="http://schemas.openxmlformats.org/officeDocument/2006/relationships/hyperlink" Target="http://www.linternaute.fr/dictionnaire/fr/definition/aptitude/" TargetMode="External"/><Relationship Id="rId29" Type="http://schemas.openxmlformats.org/officeDocument/2006/relationships/hyperlink" Target="http://www.linternaute.fr/dictionnaire/fr/definition/experimentation/" TargetMode="External"/><Relationship Id="rId41" Type="http://schemas.openxmlformats.org/officeDocument/2006/relationships/hyperlink" Target="http://www.linternaute.fr/dictionnaire/fr/definition/dur/" TargetMode="External"/><Relationship Id="rId1" Type="http://schemas.openxmlformats.org/officeDocument/2006/relationships/notesMaster" Target="../notesMasters/notesMaster1.xml"/><Relationship Id="rId6" Type="http://schemas.openxmlformats.org/officeDocument/2006/relationships/hyperlink" Target="http://www.linternaute.fr/dictionnaire/fr/definition/quelque-chose/" TargetMode="External"/><Relationship Id="rId11" Type="http://schemas.openxmlformats.org/officeDocument/2006/relationships/hyperlink" Target="http://www.linternaute.fr/dictionnaire/fr/definition/verifier/" TargetMode="External"/><Relationship Id="rId24" Type="http://schemas.openxmlformats.org/officeDocument/2006/relationships/hyperlink" Target="http://www.linternaute.fr/dictionnaire/fr/definition/d-un/" TargetMode="External"/><Relationship Id="rId32" Type="http://schemas.openxmlformats.org/officeDocument/2006/relationships/hyperlink" Target="http://www.linternaute.fr/dictionnaire/fr/definition/utiliser/" TargetMode="External"/><Relationship Id="rId37" Type="http://schemas.openxmlformats.org/officeDocument/2006/relationships/hyperlink" Target="http://www.linternaute.fr/dictionnaire/fr/definition/servant/" TargetMode="External"/><Relationship Id="rId40" Type="http://schemas.openxmlformats.org/officeDocument/2006/relationships/hyperlink" Target="http://www.linternaute.fr/dictionnaire/fr/definition/enveloppe/" TargetMode="External"/><Relationship Id="rId45" Type="http://schemas.openxmlformats.org/officeDocument/2006/relationships/hyperlink" Target="http://www.linternaute.fr/dictionnaire/fr/definition/coquille/" TargetMode="External"/><Relationship Id="rId5" Type="http://schemas.openxmlformats.org/officeDocument/2006/relationships/hyperlink" Target="http://www.linternaute.fr/dictionnaire/fr/definition/ou/" TargetMode="External"/><Relationship Id="rId15" Type="http://schemas.openxmlformats.org/officeDocument/2006/relationships/hyperlink" Target="http://www.linternaute.fr/dictionnaire/fr/definition/qui/" TargetMode="External"/><Relationship Id="rId23" Type="http://schemas.openxmlformats.org/officeDocument/2006/relationships/hyperlink" Target="http://www.linternaute.fr/dictionnaire/fr/definition/psychologique/" TargetMode="External"/><Relationship Id="rId28" Type="http://schemas.openxmlformats.org/officeDocument/2006/relationships/hyperlink" Target="http://www.linternaute.fr/dictionnaire/fr/definition/experience/" TargetMode="External"/><Relationship Id="rId36" Type="http://schemas.openxmlformats.org/officeDocument/2006/relationships/hyperlink" Target="http://www.linternaute.fr/dictionnaire/fr/definition/grossesse/" TargetMode="External"/><Relationship Id="rId10" Type="http://schemas.openxmlformats.org/officeDocument/2006/relationships/hyperlink" Target="http://www.linternaute.fr/dictionnaire/fr/definition/essayer/" TargetMode="External"/><Relationship Id="rId19" Type="http://schemas.openxmlformats.org/officeDocument/2006/relationships/hyperlink" Target="http://www.linternaute.fr/dictionnaire/fr/definition/le/" TargetMode="External"/><Relationship Id="rId31" Type="http://schemas.openxmlformats.org/officeDocument/2006/relationships/hyperlink" Target="http://www.linternaute.fr/dictionnaire/fr/definition/chimique/" TargetMode="External"/><Relationship Id="rId44" Type="http://schemas.openxmlformats.org/officeDocument/2006/relationships/hyperlink" Target="http://www.linternaute.fr/dictionnaire/fr/definition/carapace/" TargetMode="External"/><Relationship Id="rId4" Type="http://schemas.openxmlformats.org/officeDocument/2006/relationships/hyperlink" Target="http://www.linternaute.fr/dictionnaire/fr/definition/quelqu-un/" TargetMode="External"/><Relationship Id="rId9" Type="http://schemas.openxmlformats.org/officeDocument/2006/relationships/hyperlink" Target="http://www.linternaute.fr/dictionnaire/fr/definition/test/" TargetMode="External"/><Relationship Id="rId14" Type="http://schemas.openxmlformats.org/officeDocument/2006/relationships/hyperlink" Target="http://www.linternaute.fr/dictionnaire/fr/definition/epreuve/" TargetMode="External"/><Relationship Id="rId22" Type="http://schemas.openxmlformats.org/officeDocument/2006/relationships/hyperlink" Target="http://www.linternaute.fr/dictionnaire/fr/definition/caracteristique/" TargetMode="External"/><Relationship Id="rId27" Type="http://schemas.openxmlformats.org/officeDocument/2006/relationships/hyperlink" Target="http://www.linternaute.fr/dictionnaire/fr/definition/questionnaire/" TargetMode="External"/><Relationship Id="rId30" Type="http://schemas.openxmlformats.org/officeDocument/2006/relationships/hyperlink" Target="http://www.linternaute.fr/dictionnaire/fr/definition/biologique/" TargetMode="External"/><Relationship Id="rId35" Type="http://schemas.openxmlformats.org/officeDocument/2006/relationships/hyperlink" Target="http://www.linternaute.fr/dictionnaire/fr/definition/diagnostique/" TargetMode="External"/><Relationship Id="rId43" Type="http://schemas.openxmlformats.org/officeDocument/2006/relationships/hyperlink" Target="http://www.linternaute.fr/dictionnaire/fr/definition/crustac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br>
              <a:rPr lang="fr-FR" sz="1200" b="0" i="0" u="none" strike="noStrike" kern="1200" dirty="0">
                <a:solidFill>
                  <a:schemeClr val="tx1"/>
                </a:solidFill>
                <a:effectLst/>
                <a:latin typeface="+mn-lt"/>
                <a:ea typeface="+mn-ea"/>
                <a:cs typeface="+mn-cs"/>
                <a:hlinkClick r:id="rId3"/>
              </a:rPr>
            </a:br>
            <a:r>
              <a:rPr lang="fr-FR" sz="1200" b="0" i="0" u="none" strike="noStrike" kern="1200" dirty="0">
                <a:solidFill>
                  <a:schemeClr val="tx1"/>
                </a:solidFill>
                <a:effectLst/>
                <a:latin typeface="+mn-lt"/>
                <a:ea typeface="+mn-ea"/>
                <a:cs typeface="+mn-cs"/>
                <a:hlinkClick r:id="rId3"/>
              </a:rPr>
              <a:t>Soumettre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4"/>
              </a:rPr>
              <a:t>quelqu'un</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5"/>
              </a:rPr>
              <a:t>ou</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6"/>
              </a:rPr>
              <a:t>quelque chose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7"/>
              </a:rPr>
              <a:t>à</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8"/>
              </a:rPr>
              <a:t>un</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9"/>
              </a:rPr>
              <a:t>test</a:t>
            </a:r>
            <a:r>
              <a:rPr lang="fr-FR" sz="1200" b="0" i="0" kern="1200" dirty="0">
                <a:solidFill>
                  <a:schemeClr val="tx1"/>
                </a:solidFill>
                <a:effectLst/>
                <a:latin typeface="+mn-lt"/>
                <a:ea typeface="+mn-ea"/>
                <a:cs typeface="+mn-cs"/>
              </a:rPr>
              <a:t>.</a:t>
            </a:r>
          </a:p>
          <a:p>
            <a:r>
              <a:rPr lang="fr-FR" sz="1200" b="1" i="0" kern="1200" dirty="0">
                <a:solidFill>
                  <a:schemeClr val="tx1"/>
                </a:solidFill>
                <a:effectLst/>
                <a:latin typeface="+mn-lt"/>
                <a:ea typeface="+mn-ea"/>
                <a:cs typeface="+mn-cs"/>
              </a:rPr>
              <a:t>Synonymes :</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0"/>
              </a:rPr>
              <a:t>essayer</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1"/>
              </a:rPr>
              <a:t>vérifier</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2"/>
              </a:rPr>
              <a:t>questionner</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3"/>
              </a:rPr>
              <a:t>expérimenter</a:t>
            </a:r>
            <a:endParaRPr lang="fr-FR" sz="1200" b="0" i="0" u="none" strike="noStrike" kern="1200" dirty="0">
              <a:solidFill>
                <a:schemeClr val="tx1"/>
              </a:solidFill>
              <a:effectLst/>
              <a:latin typeface="+mn-lt"/>
              <a:ea typeface="+mn-ea"/>
              <a:cs typeface="+mn-cs"/>
            </a:endParaRPr>
          </a:p>
          <a:p>
            <a:endParaRPr lang="fr-FR" sz="1200" b="0" i="0" u="none" strike="noStrike" kern="1200" dirty="0">
              <a:solidFill>
                <a:schemeClr val="tx1"/>
              </a:solidFill>
              <a:effectLst/>
              <a:latin typeface="+mn-lt"/>
              <a:ea typeface="+mn-ea"/>
              <a:cs typeface="+mn-cs"/>
            </a:endParaRPr>
          </a:p>
          <a:p>
            <a:pPr latinLnBrk="0"/>
            <a:r>
              <a:rPr lang="fr-FR" sz="1200" b="0" i="0" kern="1200" dirty="0">
                <a:solidFill>
                  <a:schemeClr val="tx1"/>
                </a:solidFill>
                <a:effectLst/>
                <a:latin typeface="+mn-lt"/>
                <a:ea typeface="+mn-ea"/>
                <a:cs typeface="+mn-cs"/>
              </a:rPr>
              <a:t>Sens 1</a:t>
            </a:r>
          </a:p>
          <a:p>
            <a:r>
              <a:rPr lang="fr-FR" sz="1200" b="1" i="0" u="none" strike="noStrike" kern="1200" dirty="0">
                <a:solidFill>
                  <a:schemeClr val="tx1"/>
                </a:solidFill>
                <a:effectLst/>
                <a:latin typeface="+mn-lt"/>
                <a:ea typeface="+mn-ea"/>
                <a:cs typeface="+mn-cs"/>
                <a:hlinkClick r:id="rId14"/>
              </a:rPr>
              <a:t>Épreuve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5"/>
              </a:rPr>
              <a:t>qui</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6"/>
              </a:rPr>
              <a:t>permet</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7"/>
              </a:rPr>
              <a:t>de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8"/>
              </a:rPr>
              <a:t>tester</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9"/>
              </a:rPr>
              <a:t>les</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20"/>
              </a:rPr>
              <a:t>aptitudes</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21"/>
              </a:rPr>
              <a:t>physiques</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5"/>
              </a:rPr>
              <a:t>ou</a:t>
            </a:r>
            <a:r>
              <a:rPr lang="fr-FR" sz="1200" b="0" i="0"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hlinkClick r:id="rId19"/>
              </a:rPr>
              <a:t>les</a:t>
            </a:r>
            <a:r>
              <a:rPr lang="fr-FR" sz="1200" b="0" i="0" u="none" strike="noStrike" kern="1200" dirty="0" err="1">
                <a:solidFill>
                  <a:schemeClr val="tx1"/>
                </a:solidFill>
                <a:effectLst/>
                <a:latin typeface="+mn-lt"/>
                <a:ea typeface="+mn-ea"/>
                <a:cs typeface="+mn-cs"/>
                <a:hlinkClick r:id="rId22"/>
              </a:rPr>
              <a:t>caractéristiques</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23"/>
              </a:rPr>
              <a:t>psychologiques</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24"/>
              </a:rPr>
              <a:t>d'un</a:t>
            </a:r>
            <a:r>
              <a:rPr lang="fr-FR" sz="1200" b="0" i="0"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hlinkClick r:id="rId25"/>
              </a:rPr>
              <a:t>sujet</a:t>
            </a:r>
            <a:r>
              <a:rPr lang="fr-FR" sz="1200" b="0" i="0" kern="1200" dirty="0" err="1">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Synonymes</a:t>
            </a:r>
            <a:r>
              <a:rPr lang="fr-FR" sz="1200" b="1" i="0" kern="120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4"/>
              </a:rPr>
              <a:t>épreuve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26"/>
              </a:rPr>
              <a:t>examen</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27"/>
              </a:rPr>
              <a:t>questionnaire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28"/>
              </a:rPr>
              <a:t>expérience</a:t>
            </a:r>
            <a:r>
              <a:rPr lang="fr-FR" sz="1200" b="0" i="0"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hlinkClick r:id="rId29"/>
              </a:rPr>
              <a:t>expérimentation</a:t>
            </a:r>
            <a:r>
              <a:rPr lang="fr-FR" sz="1200" b="1" i="0" kern="1200" dirty="0" err="1">
                <a:solidFill>
                  <a:schemeClr val="tx1"/>
                </a:solidFill>
                <a:effectLst/>
                <a:latin typeface="+mn-lt"/>
                <a:ea typeface="+mn-ea"/>
                <a:cs typeface="+mn-cs"/>
              </a:rPr>
              <a:t>Traduction</a:t>
            </a:r>
            <a:r>
              <a:rPr lang="fr-FR" sz="1200" b="1" i="0" kern="1200" dirty="0">
                <a:solidFill>
                  <a:schemeClr val="tx1"/>
                </a:solidFill>
                <a:effectLst/>
                <a:latin typeface="+mn-lt"/>
                <a:ea typeface="+mn-ea"/>
                <a:cs typeface="+mn-cs"/>
              </a:rPr>
              <a:t> anglais :</a:t>
            </a:r>
            <a:r>
              <a:rPr lang="fr-FR" sz="1200" b="0" i="0" kern="1200" dirty="0">
                <a:solidFill>
                  <a:schemeClr val="tx1"/>
                </a:solidFill>
                <a:effectLst/>
                <a:latin typeface="+mn-lt"/>
                <a:ea typeface="+mn-ea"/>
                <a:cs typeface="+mn-cs"/>
              </a:rPr>
              <a:t> test</a:t>
            </a:r>
          </a:p>
          <a:p>
            <a:pPr latinLnBrk="0"/>
            <a:r>
              <a:rPr lang="fr-FR" sz="1200" b="0" i="0" kern="1200" dirty="0">
                <a:solidFill>
                  <a:schemeClr val="tx1"/>
                </a:solidFill>
                <a:effectLst/>
                <a:latin typeface="+mn-lt"/>
                <a:ea typeface="+mn-ea"/>
                <a:cs typeface="+mn-cs"/>
              </a:rPr>
              <a:t>Sens 2</a:t>
            </a:r>
          </a:p>
          <a:p>
            <a:r>
              <a:rPr lang="fr-FR" sz="1200" b="0" i="0" u="none" strike="noStrike" kern="1200" dirty="0">
                <a:solidFill>
                  <a:schemeClr val="tx1"/>
                </a:solidFill>
                <a:effectLst/>
                <a:latin typeface="+mn-lt"/>
                <a:ea typeface="+mn-ea"/>
                <a:cs typeface="+mn-cs"/>
                <a:hlinkClick r:id="rId14"/>
              </a:rPr>
              <a:t>Épreuve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30"/>
              </a:rPr>
              <a:t>biologique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5"/>
              </a:rPr>
              <a:t>ou</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31"/>
              </a:rPr>
              <a:t>chimique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32"/>
              </a:rPr>
              <a:t>utilisée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33"/>
              </a:rPr>
              <a:t>pour</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34"/>
              </a:rPr>
              <a:t>établir</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8"/>
              </a:rPr>
              <a:t>un</a:t>
            </a:r>
            <a:r>
              <a:rPr lang="fr-FR" sz="1200" b="0" i="0"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hlinkClick r:id="rId35"/>
              </a:rPr>
              <a:t>diagnostique</a:t>
            </a:r>
            <a:r>
              <a:rPr lang="fr-FR" sz="1200" b="0" i="0" kern="1200" dirty="0" err="1">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Exemple</a:t>
            </a:r>
            <a:r>
              <a:rPr lang="fr-FR" sz="1200" b="1" i="0" kern="120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8"/>
              </a:rPr>
              <a:t>Un</a:t>
            </a:r>
            <a:r>
              <a:rPr lang="fr-FR" sz="1200" b="0" i="0" kern="1200" dirty="0">
                <a:solidFill>
                  <a:schemeClr val="tx1"/>
                </a:solidFill>
                <a:effectLst/>
                <a:latin typeface="+mn-lt"/>
                <a:ea typeface="+mn-ea"/>
                <a:cs typeface="+mn-cs"/>
              </a:rPr>
              <a:t> test </a:t>
            </a:r>
            <a:r>
              <a:rPr lang="fr-FR" sz="1200" b="0" i="0" u="none" strike="noStrike" kern="1200" dirty="0">
                <a:solidFill>
                  <a:schemeClr val="tx1"/>
                </a:solidFill>
                <a:effectLst/>
                <a:latin typeface="+mn-lt"/>
                <a:ea typeface="+mn-ea"/>
                <a:cs typeface="+mn-cs"/>
                <a:hlinkClick r:id="rId17"/>
              </a:rPr>
              <a:t>de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36"/>
              </a:rPr>
              <a:t>grossesse</a:t>
            </a:r>
            <a:r>
              <a:rPr lang="fr-FR" sz="1200" b="0" i="0" kern="1200" dirty="0">
                <a:solidFill>
                  <a:schemeClr val="tx1"/>
                </a:solidFill>
                <a:effectLst/>
                <a:latin typeface="+mn-lt"/>
                <a:ea typeface="+mn-ea"/>
                <a:cs typeface="+mn-cs"/>
              </a:rPr>
              <a:t>.</a:t>
            </a:r>
          </a:p>
          <a:p>
            <a:r>
              <a:rPr lang="fr-FR" sz="1200" b="1" i="0" kern="1200" dirty="0">
                <a:solidFill>
                  <a:schemeClr val="tx1"/>
                </a:solidFill>
                <a:effectLst/>
                <a:latin typeface="+mn-lt"/>
                <a:ea typeface="+mn-ea"/>
                <a:cs typeface="+mn-cs"/>
              </a:rPr>
              <a:t>Synonyme :</a:t>
            </a:r>
            <a:r>
              <a:rPr lang="fr-FR" sz="1200" b="0" i="0"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hlinkClick r:id="rId26"/>
              </a:rPr>
              <a:t>examen</a:t>
            </a:r>
            <a:r>
              <a:rPr lang="fr-FR" sz="1200" b="1" i="0" kern="1200" dirty="0" err="1">
                <a:solidFill>
                  <a:schemeClr val="tx1"/>
                </a:solidFill>
                <a:effectLst/>
                <a:latin typeface="+mn-lt"/>
                <a:ea typeface="+mn-ea"/>
                <a:cs typeface="+mn-cs"/>
              </a:rPr>
              <a:t>Traduction</a:t>
            </a:r>
            <a:r>
              <a:rPr lang="fr-FR" sz="1200" b="1" i="0" kern="1200" dirty="0">
                <a:solidFill>
                  <a:schemeClr val="tx1"/>
                </a:solidFill>
                <a:effectLst/>
                <a:latin typeface="+mn-lt"/>
                <a:ea typeface="+mn-ea"/>
                <a:cs typeface="+mn-cs"/>
              </a:rPr>
              <a:t> anglais :</a:t>
            </a:r>
            <a:r>
              <a:rPr lang="fr-FR" sz="1200" b="0" i="0" kern="1200" dirty="0">
                <a:solidFill>
                  <a:schemeClr val="tx1"/>
                </a:solidFill>
                <a:effectLst/>
                <a:latin typeface="+mn-lt"/>
                <a:ea typeface="+mn-ea"/>
                <a:cs typeface="+mn-cs"/>
              </a:rPr>
              <a:t> test</a:t>
            </a:r>
          </a:p>
          <a:p>
            <a:pPr latinLnBrk="0"/>
            <a:r>
              <a:rPr lang="fr-FR" sz="1200" b="0" i="0" kern="1200" dirty="0">
                <a:solidFill>
                  <a:schemeClr val="tx1"/>
                </a:solidFill>
                <a:effectLst/>
                <a:latin typeface="+mn-lt"/>
                <a:ea typeface="+mn-ea"/>
                <a:cs typeface="+mn-cs"/>
              </a:rPr>
              <a:t>Sens 3</a:t>
            </a:r>
          </a:p>
          <a:p>
            <a:r>
              <a:rPr lang="fr-FR" sz="1200" b="1" i="0" u="none" strike="noStrike" kern="1200" dirty="0">
                <a:solidFill>
                  <a:schemeClr val="tx1"/>
                </a:solidFill>
                <a:effectLst/>
                <a:latin typeface="+mn-lt"/>
                <a:ea typeface="+mn-ea"/>
                <a:cs typeface="+mn-cs"/>
                <a:hlinkClick r:id="rId14"/>
              </a:rPr>
              <a:t>Épreuve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27"/>
              </a:rPr>
              <a:t>questionnaire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37"/>
              </a:rPr>
              <a:t>servant</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7"/>
              </a:rPr>
              <a:t>à</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38"/>
              </a:rPr>
              <a:t>juger</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6"/>
              </a:rPr>
              <a:t>quelque chose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5"/>
              </a:rPr>
              <a:t>ou</a:t>
            </a:r>
            <a:r>
              <a:rPr lang="fr-FR" sz="1200" b="0" i="0"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hlinkClick r:id="rId4"/>
              </a:rPr>
              <a:t>quelqu'un</a:t>
            </a:r>
            <a:r>
              <a:rPr lang="fr-FR" sz="1200" b="0" i="0" kern="1200" dirty="0" err="1">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Synonymes</a:t>
            </a:r>
            <a:r>
              <a:rPr lang="fr-FR" sz="1200" b="1" i="0" kern="120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14"/>
              </a:rPr>
              <a:t>épreuve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27"/>
              </a:rPr>
              <a:t>questionnaire</a:t>
            </a:r>
            <a:endParaRPr lang="fr-FR" sz="1200" b="0" i="0" u="none" strike="noStrike"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Traduction anglais :</a:t>
            </a:r>
            <a:r>
              <a:rPr lang="fr-FR" sz="1200" b="0" i="0" kern="1200" dirty="0">
                <a:solidFill>
                  <a:schemeClr val="tx1"/>
                </a:solidFill>
                <a:effectLst/>
                <a:latin typeface="+mn-lt"/>
                <a:ea typeface="+mn-ea"/>
                <a:cs typeface="+mn-cs"/>
              </a:rPr>
              <a:t> test</a:t>
            </a:r>
          </a:p>
          <a:p>
            <a:pPr latinLnBrk="0"/>
            <a:r>
              <a:rPr lang="fr-FR" sz="1200" b="0" i="0" kern="1200" dirty="0">
                <a:solidFill>
                  <a:schemeClr val="tx1"/>
                </a:solidFill>
                <a:effectLst/>
                <a:latin typeface="+mn-lt"/>
                <a:ea typeface="+mn-ea"/>
                <a:cs typeface="+mn-cs"/>
              </a:rPr>
              <a:t>Sens 4</a:t>
            </a:r>
            <a:r>
              <a:rPr lang="fr-FR" sz="1200" b="0" i="0" u="none" strike="noStrike" kern="1200" dirty="0">
                <a:solidFill>
                  <a:schemeClr val="tx1"/>
                </a:solidFill>
                <a:effectLst/>
                <a:latin typeface="+mn-lt"/>
                <a:ea typeface="+mn-ea"/>
                <a:cs typeface="+mn-cs"/>
                <a:hlinkClick r:id="rId39"/>
              </a:rPr>
              <a:t>Zoologie</a:t>
            </a:r>
            <a:endParaRPr lang="fr-FR" sz="1200" b="0" i="0"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hlinkClick r:id="rId40"/>
              </a:rPr>
              <a:t>Enveloppe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41"/>
              </a:rPr>
              <a:t>dure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42"/>
              </a:rPr>
              <a:t>des</a:t>
            </a:r>
            <a:r>
              <a:rPr lang="fr-FR" sz="1200" b="0" i="0"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hlinkClick r:id="rId43"/>
              </a:rPr>
              <a:t>crustacés</a:t>
            </a:r>
            <a:r>
              <a:rPr lang="fr-FR" sz="1200" b="0" i="0" kern="1200" dirty="0" err="1">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Synonymes</a:t>
            </a:r>
            <a:r>
              <a:rPr lang="fr-FR" sz="1200" b="1" i="0" kern="120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44"/>
              </a:rPr>
              <a:t>carapace</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45"/>
              </a:rPr>
              <a:t>coquille</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3</a:t>
            </a:fld>
            <a:endParaRPr lang="fr-FR" dirty="0"/>
          </a:p>
        </p:txBody>
      </p:sp>
    </p:spTree>
    <p:extLst>
      <p:ext uri="{BB962C8B-B14F-4D97-AF65-F5344CB8AC3E}">
        <p14:creationId xmlns:p14="http://schemas.microsoft.com/office/powerpoint/2010/main" val="179242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err="1">
                <a:solidFill>
                  <a:schemeClr val="bg1"/>
                </a:solidFill>
              </a:rPr>
              <a:t>Refactor</a:t>
            </a:r>
            <a:r>
              <a:rPr lang="fr-FR" sz="1200" dirty="0">
                <a:solidFill>
                  <a:schemeClr val="bg1"/>
                </a:solidFill>
              </a:rPr>
              <a:t> : clarifier, simplifier généraliser (le test utilise UN jeu de valeur, votre code doit être correct pour TOUTES les valeurs </a:t>
            </a:r>
            <a:r>
              <a:rPr lang="fr-FR" sz="1200">
                <a:solidFill>
                  <a:schemeClr val="bg1"/>
                </a:solidFill>
              </a:rPr>
              <a:t>légitimes).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14</a:t>
            </a:fld>
            <a:endParaRPr lang="fr-FR" dirty="0"/>
          </a:p>
        </p:txBody>
      </p:sp>
    </p:spTree>
    <p:extLst>
      <p:ext uri="{BB962C8B-B14F-4D97-AF65-F5344CB8AC3E}">
        <p14:creationId xmlns:p14="http://schemas.microsoft.com/office/powerpoint/2010/main" val="299853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Test unitaire : test de « Unit of </a:t>
            </a:r>
            <a:r>
              <a:rPr lang="fr-FR" sz="1200" dirty="0" err="1">
                <a:solidFill>
                  <a:schemeClr val="bg1"/>
                </a:solidFill>
              </a:rPr>
              <a:t>Work</a:t>
            </a:r>
            <a:r>
              <a:rPr lang="fr-FR" sz="1200">
                <a:solidFill>
                  <a:schemeClr val="bg1"/>
                </a:solidFill>
              </a:rPr>
              <a:t> »</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15</a:t>
            </a:fld>
            <a:endParaRPr lang="fr-FR" dirty="0"/>
          </a:p>
        </p:txBody>
      </p:sp>
    </p:spTree>
    <p:extLst>
      <p:ext uri="{BB962C8B-B14F-4D97-AF65-F5344CB8AC3E}">
        <p14:creationId xmlns:p14="http://schemas.microsoft.com/office/powerpoint/2010/main" val="121879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200" dirty="0"/>
              <a:t>Un ensemble de test doit être exécutable </a:t>
            </a:r>
            <a:r>
              <a:rPr lang="fr-FR" sz="1200" b="1" dirty="0"/>
              <a:t>rapidement</a:t>
            </a:r>
            <a:r>
              <a:rPr lang="fr-FR" sz="1200" dirty="0"/>
              <a:t> (en quelques secondes!) pour ne pas freiner les développeurs dans le lancement d’une suite de tests complète, il faut pouvoir lancer les tests complets </a:t>
            </a:r>
            <a:r>
              <a:rPr lang="fr-FR" sz="1200" b="1" dirty="0"/>
              <a:t>rapidement et souvent !</a:t>
            </a:r>
          </a:p>
          <a:p>
            <a:endParaRPr lang="fr-FR" sz="1200" dirty="0"/>
          </a:p>
          <a:p>
            <a:r>
              <a:rPr lang="fr-FR" sz="1200" dirty="0"/>
              <a:t>Quand le code de production s’appuie sur des ressources externes (</a:t>
            </a:r>
            <a:r>
              <a:rPr lang="fr-FR" sz="1200" dirty="0" err="1"/>
              <a:t>bdd</a:t>
            </a:r>
            <a:r>
              <a:rPr lang="fr-FR" sz="1200" dirty="0"/>
              <a:t>, web services…) il est d’autant plus important de le rendre modulaire et testable </a:t>
            </a:r>
            <a:r>
              <a:rPr lang="fr-FR" sz="1200" b="1" dirty="0"/>
              <a:t>unitairement</a:t>
            </a:r>
            <a:r>
              <a:rPr lang="fr-FR" sz="1200" dirty="0"/>
              <a:t>, en permettant de </a:t>
            </a:r>
            <a:r>
              <a:rPr lang="fr-FR" sz="1200" i="1" dirty="0" err="1"/>
              <a:t>mocker</a:t>
            </a:r>
            <a:r>
              <a:rPr lang="fr-FR" sz="1200" dirty="0"/>
              <a:t> les dépendances</a:t>
            </a:r>
            <a:endParaRPr lang="fr-FR" sz="1100" dirty="0"/>
          </a:p>
          <a:p>
            <a:endParaRPr lang="fr-FR" sz="1200" dirty="0">
              <a:solidFill>
                <a:schemeClr val="bg1"/>
              </a:solidFill>
            </a:endParaRPr>
          </a:p>
          <a:p>
            <a:endParaRPr lang="fr-FR" sz="1200" dirty="0">
              <a:solidFill>
                <a:schemeClr val="bg1"/>
              </a:solidFill>
            </a:endParaRPr>
          </a:p>
          <a:p>
            <a:r>
              <a:rPr lang="fr-FR" sz="1200" dirty="0" err="1">
                <a:solidFill>
                  <a:schemeClr val="bg1"/>
                </a:solidFill>
              </a:rPr>
              <a:t>Fast</a:t>
            </a:r>
            <a:endParaRPr lang="fr-FR" sz="1200" dirty="0">
              <a:solidFill>
                <a:schemeClr val="bg1"/>
              </a:solidFill>
            </a:endParaRPr>
          </a:p>
          <a:p>
            <a:r>
              <a:rPr lang="fr-FR" sz="1200" dirty="0">
                <a:solidFill>
                  <a:schemeClr val="bg1"/>
                </a:solidFill>
              </a:rPr>
              <a:t>Independent</a:t>
            </a:r>
          </a:p>
          <a:p>
            <a:r>
              <a:rPr lang="fr-FR" sz="1200" dirty="0" err="1">
                <a:solidFill>
                  <a:schemeClr val="bg1"/>
                </a:solidFill>
              </a:rPr>
              <a:t>Repeatable</a:t>
            </a:r>
            <a:endParaRPr lang="fr-FR" sz="1200" dirty="0">
              <a:solidFill>
                <a:schemeClr val="bg1"/>
              </a:solidFill>
            </a:endParaRPr>
          </a:p>
          <a:p>
            <a:r>
              <a:rPr lang="fr-FR" sz="1200" dirty="0">
                <a:solidFill>
                  <a:schemeClr val="bg1"/>
                </a:solidFill>
              </a:rPr>
              <a:t>Small , Self-</a:t>
            </a:r>
            <a:r>
              <a:rPr lang="fr-FR" sz="1200" dirty="0" err="1">
                <a:solidFill>
                  <a:schemeClr val="bg1"/>
                </a:solidFill>
              </a:rPr>
              <a:t>checking</a:t>
            </a:r>
            <a:endParaRPr lang="fr-FR" sz="1200" dirty="0">
              <a:solidFill>
                <a:schemeClr val="bg1"/>
              </a:solidFill>
            </a:endParaRPr>
          </a:p>
          <a:p>
            <a:r>
              <a:rPr lang="fr-FR" sz="1200" dirty="0" err="1">
                <a:solidFill>
                  <a:schemeClr val="bg1"/>
                </a:solidFill>
              </a:rPr>
              <a:t>Timely</a:t>
            </a:r>
            <a:r>
              <a:rPr lang="fr-FR" sz="1200" dirty="0">
                <a:solidFill>
                  <a:schemeClr val="bg1"/>
                </a:solidFill>
              </a:rPr>
              <a:t> (</a:t>
            </a:r>
            <a:r>
              <a:rPr lang="fr-FR" sz="1200" dirty="0" err="1">
                <a:solidFill>
                  <a:schemeClr val="bg1"/>
                </a:solidFill>
              </a:rPr>
              <a:t>before</a:t>
            </a:r>
            <a:r>
              <a:rPr lang="fr-FR" sz="1200" dirty="0">
                <a:solidFill>
                  <a:schemeClr val="bg1"/>
                </a:solidFill>
              </a:rPr>
              <a:t> production code)</a:t>
            </a:r>
          </a:p>
          <a:p>
            <a:endParaRPr lang="fr-FR" dirty="0"/>
          </a:p>
          <a:p>
            <a:endParaRPr lang="fr-FR" dirty="0"/>
          </a:p>
          <a:p>
            <a:r>
              <a:rPr lang="fr-FR" dirty="0"/>
              <a:t>https://github.com/ghsukumar/SFDC_Best_Practices/wiki/F.I.R.S.T-Principles-of-Unit-Testing</a:t>
            </a: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23</a:t>
            </a:fld>
            <a:endParaRPr lang="fr-FR" dirty="0"/>
          </a:p>
        </p:txBody>
      </p:sp>
    </p:spTree>
    <p:extLst>
      <p:ext uri="{BB962C8B-B14F-4D97-AF65-F5344CB8AC3E}">
        <p14:creationId xmlns:p14="http://schemas.microsoft.com/office/powerpoint/2010/main" val="3908595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200">
                <a:solidFill>
                  <a:schemeClr val="bg1"/>
                </a:solidFill>
              </a:rPr>
              <a:t>Fast</a:t>
            </a:r>
          </a:p>
          <a:p>
            <a:r>
              <a:rPr lang="fr-FR" sz="1200">
                <a:solidFill>
                  <a:schemeClr val="bg1"/>
                </a:solidFill>
              </a:rPr>
              <a:t>Independent</a:t>
            </a:r>
          </a:p>
          <a:p>
            <a:r>
              <a:rPr lang="fr-FR" sz="1200">
                <a:solidFill>
                  <a:schemeClr val="bg1"/>
                </a:solidFill>
              </a:rPr>
              <a:t>Repeatable</a:t>
            </a:r>
          </a:p>
          <a:p>
            <a:r>
              <a:rPr lang="fr-FR" sz="1200" dirty="0">
                <a:solidFill>
                  <a:schemeClr val="bg1"/>
                </a:solidFill>
              </a:rPr>
              <a:t>Small </a:t>
            </a:r>
            <a:r>
              <a:rPr lang="fr-FR" sz="1200">
                <a:solidFill>
                  <a:schemeClr val="bg1"/>
                </a:solidFill>
              </a:rPr>
              <a:t>, Self-checking</a:t>
            </a:r>
          </a:p>
          <a:p>
            <a:r>
              <a:rPr lang="fr-FR" sz="1200" dirty="0" err="1">
                <a:solidFill>
                  <a:schemeClr val="bg1"/>
                </a:solidFill>
              </a:rPr>
              <a:t>Timely</a:t>
            </a:r>
            <a:r>
              <a:rPr lang="fr-FR" sz="1200" dirty="0">
                <a:solidFill>
                  <a:schemeClr val="bg1"/>
                </a:solidFill>
              </a:rPr>
              <a:t> (</a:t>
            </a:r>
            <a:r>
              <a:rPr lang="fr-FR" sz="1200" dirty="0" err="1">
                <a:solidFill>
                  <a:schemeClr val="bg1"/>
                </a:solidFill>
              </a:rPr>
              <a:t>before</a:t>
            </a:r>
            <a:r>
              <a:rPr lang="fr-FR" sz="1200" dirty="0">
                <a:solidFill>
                  <a:schemeClr val="bg1"/>
                </a:solidFill>
              </a:rPr>
              <a:t> production </a:t>
            </a:r>
            <a:r>
              <a:rPr lang="fr-FR" sz="1200">
                <a:solidFill>
                  <a:schemeClr val="bg1"/>
                </a:solidFill>
              </a:rPr>
              <a:t>code)</a:t>
            </a:r>
          </a:p>
          <a:p>
            <a:endParaRPr lang="fr-FR"/>
          </a:p>
          <a:p>
            <a:endParaRPr lang="fr-FR"/>
          </a:p>
          <a:p>
            <a:r>
              <a:rPr lang="fr-FR"/>
              <a:t>https://github.com/ghsukumar/SFDC_Best_Practices/wiki/F.I.R.S.T-Principles-of-Unit-Testing</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24</a:t>
            </a:fld>
            <a:endParaRPr lang="fr-FR" dirty="0"/>
          </a:p>
        </p:txBody>
      </p:sp>
    </p:spTree>
    <p:extLst>
      <p:ext uri="{BB962C8B-B14F-4D97-AF65-F5344CB8AC3E}">
        <p14:creationId xmlns:p14="http://schemas.microsoft.com/office/powerpoint/2010/main" val="3908595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err="1"/>
              <a:t>Naming</a:t>
            </a:r>
            <a:r>
              <a:rPr lang="fr-FR" dirty="0"/>
              <a:t> standards</a:t>
            </a:r>
            <a:r>
              <a:rPr lang="fr-FR" baseline="0" dirty="0"/>
              <a:t> for Unit Tests</a:t>
            </a:r>
          </a:p>
          <a:p>
            <a:r>
              <a:rPr lang="fr-FR" dirty="0"/>
              <a:t>http://osherove.com/blog/2005/4/3/naming-standards-for-unit-tests.html</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37</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assertion</a:t>
            </a:r>
          </a:p>
          <a:p>
            <a:r>
              <a:rPr lang="fr-FR" dirty="0"/>
              <a:t>nom féminin</a:t>
            </a:r>
          </a:p>
          <a:p>
            <a:r>
              <a:rPr lang="fr-FR" dirty="0"/>
              <a:t>Proposition que l'on avance et que l'on soutient comme vraie.</a:t>
            </a:r>
          </a:p>
          <a:p>
            <a:r>
              <a:rPr lang="fr-FR" dirty="0"/>
              <a:t>synonymes :	affirmation</a:t>
            </a:r>
          </a:p>
          <a:p>
            <a:r>
              <a:rPr lang="fr-FR" dirty="0"/>
              <a:t>Linguistique</a:t>
            </a:r>
          </a:p>
          <a:p>
            <a:r>
              <a:rPr lang="fr-FR" dirty="0"/>
              <a:t>Phrase affirmative ou négative, censée dire le vrai.</a:t>
            </a: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38</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err="1"/>
              <a:t>Naming</a:t>
            </a:r>
            <a:r>
              <a:rPr lang="fr-FR" dirty="0"/>
              <a:t> standards</a:t>
            </a:r>
            <a:r>
              <a:rPr lang="fr-FR" baseline="0" dirty="0"/>
              <a:t> for Unit Tests</a:t>
            </a:r>
          </a:p>
          <a:p>
            <a:r>
              <a:rPr lang="fr-FR" dirty="0"/>
              <a:t>http://osherove.com/blog/2005/4/3/naming-standards-for-unit-tests.html</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39</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40</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41</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42</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C’est quoi un test ? </a:t>
            </a:r>
          </a:p>
          <a:p>
            <a:r>
              <a:rPr lang="fr-FR" dirty="0"/>
              <a:t>Ca sert à quoi ?</a:t>
            </a:r>
          </a:p>
          <a:p>
            <a:r>
              <a:rPr lang="fr-FR" dirty="0"/>
              <a:t>C’est vraiment important ? Ca prend du temps</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a:t>
            </a:fld>
            <a:endParaRPr lang="fr-FR" dirty="0"/>
          </a:p>
        </p:txBody>
      </p:sp>
    </p:spTree>
    <p:extLst>
      <p:ext uri="{BB962C8B-B14F-4D97-AF65-F5344CB8AC3E}">
        <p14:creationId xmlns:p14="http://schemas.microsoft.com/office/powerpoint/2010/main" val="179242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43</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44</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45</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46</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47</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48</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49</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Environ 2h30 pour </a:t>
            </a:r>
            <a:r>
              <a:rPr lang="fr-FR" dirty="0" err="1"/>
              <a:t>ariver</a:t>
            </a:r>
            <a:r>
              <a:rPr lang="fr-FR"/>
              <a:t> la</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50</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Limite du nombre ? </a:t>
            </a:r>
          </a:p>
          <a:p>
            <a:r>
              <a:rPr lang="fr-FR" dirty="0"/>
              <a:t>Nombre négatif accepté ?</a:t>
            </a:r>
          </a:p>
          <a:p>
            <a:r>
              <a:rPr lang="fr-FR" dirty="0"/>
              <a:t>Test d’un multiple de 3</a:t>
            </a:r>
          </a:p>
          <a:p>
            <a:r>
              <a:rPr lang="fr-FR" dirty="0"/>
              <a:t>Test d’un multiple de 5</a:t>
            </a:r>
          </a:p>
          <a:p>
            <a:r>
              <a:rPr lang="fr-FR" dirty="0"/>
              <a:t>Test d’un multiple de 3 et 5</a:t>
            </a:r>
          </a:p>
          <a:p>
            <a:endParaRPr lang="fr-FR" dirty="0"/>
          </a:p>
          <a:p>
            <a:r>
              <a:rPr lang="fr-FR" dirty="0"/>
              <a:t>D’un point</a:t>
            </a:r>
            <a:r>
              <a:rPr lang="fr-FR" baseline="0" dirty="0"/>
              <a:t> java</a:t>
            </a:r>
          </a:p>
          <a:p>
            <a:r>
              <a:rPr lang="fr-FR" baseline="0" dirty="0"/>
              <a:t>A-t-on besoin d’un objet ? Ou une méthode statique suffit</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51</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Limite du nombre ? </a:t>
            </a:r>
          </a:p>
          <a:p>
            <a:r>
              <a:rPr lang="fr-FR" dirty="0"/>
              <a:t>Nombre négatif accepté ?</a:t>
            </a:r>
          </a:p>
          <a:p>
            <a:r>
              <a:rPr lang="fr-FR" dirty="0"/>
              <a:t>Test d’un multiple de 3</a:t>
            </a:r>
          </a:p>
          <a:p>
            <a:r>
              <a:rPr lang="fr-FR" dirty="0"/>
              <a:t>Test d’un multiple de 5</a:t>
            </a:r>
          </a:p>
          <a:p>
            <a:r>
              <a:rPr lang="fr-FR" dirty="0"/>
              <a:t>Test d’un multiple de 3 et 5</a:t>
            </a:r>
          </a:p>
          <a:p>
            <a:endParaRPr lang="fr-FR" dirty="0"/>
          </a:p>
          <a:p>
            <a:r>
              <a:rPr lang="fr-FR" dirty="0"/>
              <a:t>D’un point</a:t>
            </a:r>
            <a:r>
              <a:rPr lang="fr-FR" baseline="0" dirty="0"/>
              <a:t> java</a:t>
            </a:r>
          </a:p>
          <a:p>
            <a:r>
              <a:rPr lang="fr-FR" baseline="0" dirty="0"/>
              <a:t>A-t-on besoin d’un objet ? Ou une méthode statique suffit</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52</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algn="ctr"/>
            <a:r>
              <a:rPr lang="fr-FR" sz="1200" dirty="0"/>
              <a:t>C'est du code qui ne part pas en </a:t>
            </a:r>
            <a:r>
              <a:rPr lang="fr-FR" sz="1200" dirty="0" err="1"/>
              <a:t>prod</a:t>
            </a:r>
            <a:r>
              <a:rPr lang="fr-FR" sz="1200" dirty="0"/>
              <a:t>, ou l'on peut expérimenter de nouveaux patterns / outils sans impacter la </a:t>
            </a:r>
            <a:r>
              <a:rPr lang="fr-FR" sz="1200" dirty="0" err="1"/>
              <a:t>prod</a:t>
            </a:r>
            <a:r>
              <a:rPr lang="fr-FR" sz="1200" dirty="0"/>
              <a:t>  </a:t>
            </a:r>
            <a:endParaRPr lang="fr-FR" sz="1200" dirty="0">
              <a:solidFill>
                <a:schemeClr val="tx1"/>
              </a:solidFill>
            </a:endParaRP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a:t>
            </a:fld>
            <a:endParaRPr lang="fr-FR" dirty="0"/>
          </a:p>
        </p:txBody>
      </p:sp>
    </p:spTree>
    <p:extLst>
      <p:ext uri="{BB962C8B-B14F-4D97-AF65-F5344CB8AC3E}">
        <p14:creationId xmlns:p14="http://schemas.microsoft.com/office/powerpoint/2010/main" val="179242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Première </a:t>
            </a:r>
            <a:r>
              <a:rPr lang="fr-FR" dirty="0" err="1"/>
              <a:t>imple</a:t>
            </a:r>
            <a:r>
              <a:rPr lang="fr-FR" dirty="0"/>
              <a:t> </a:t>
            </a:r>
            <a:r>
              <a:rPr lang="fr-FR" dirty="0" err="1"/>
              <a:t>naive</a:t>
            </a:r>
            <a:endParaRPr lang="fr-FR" dirty="0"/>
          </a:p>
          <a:p>
            <a:endParaRPr lang="fr-FR" dirty="0"/>
          </a:p>
          <a:p>
            <a:r>
              <a:rPr lang="fr-FR" sz="1200" kern="1200" dirty="0">
                <a:solidFill>
                  <a:schemeClr val="tx1"/>
                </a:solidFill>
                <a:effectLst/>
                <a:latin typeface="+mn-lt"/>
                <a:ea typeface="+mn-ea"/>
                <a:cs typeface="+mn-cs"/>
              </a:rPr>
              <a:t>public </a:t>
            </a:r>
            <a:r>
              <a:rPr lang="fr-FR" sz="1200" kern="1200" dirty="0" err="1">
                <a:solidFill>
                  <a:schemeClr val="tx1"/>
                </a:solidFill>
                <a:effectLst/>
                <a:latin typeface="+mn-lt"/>
                <a:ea typeface="+mn-ea"/>
                <a:cs typeface="+mn-cs"/>
              </a:rPr>
              <a:t>static</a:t>
            </a:r>
            <a:r>
              <a:rPr lang="fr-FR" sz="1200" kern="1200" dirty="0">
                <a:solidFill>
                  <a:schemeClr val="tx1"/>
                </a:solidFill>
                <a:effectLst/>
                <a:latin typeface="+mn-lt"/>
                <a:ea typeface="+mn-ea"/>
                <a:cs typeface="+mn-cs"/>
              </a:rPr>
              <a:t> </a:t>
            </a:r>
            <a:r>
              <a:rPr lang="fr-FR" dirty="0"/>
              <a:t>String </a:t>
            </a:r>
            <a:r>
              <a:rPr lang="fr-FR" sz="1200" kern="1200" dirty="0" err="1">
                <a:solidFill>
                  <a:schemeClr val="tx1"/>
                </a:solidFill>
                <a:effectLst/>
                <a:latin typeface="+mn-lt"/>
                <a:ea typeface="+mn-ea"/>
                <a:cs typeface="+mn-cs"/>
              </a:rPr>
              <a:t>getValue</a:t>
            </a:r>
            <a:r>
              <a:rPr lang="fr-FR" dirty="0"/>
              <a:t>(</a:t>
            </a:r>
            <a:r>
              <a:rPr lang="fr-FR" sz="1200" kern="1200" dirty="0" err="1">
                <a:solidFill>
                  <a:schemeClr val="tx1"/>
                </a:solidFill>
                <a:effectLst/>
                <a:latin typeface="+mn-lt"/>
                <a:ea typeface="+mn-ea"/>
                <a:cs typeface="+mn-cs"/>
              </a:rPr>
              <a:t>int</a:t>
            </a:r>
            <a:r>
              <a:rPr lang="fr-FR" sz="1200" kern="1200" dirty="0">
                <a:solidFill>
                  <a:schemeClr val="tx1"/>
                </a:solidFill>
                <a:effectLst/>
                <a:latin typeface="+mn-lt"/>
                <a:ea typeface="+mn-ea"/>
                <a:cs typeface="+mn-cs"/>
              </a:rPr>
              <a:t> </a:t>
            </a:r>
            <a:r>
              <a:rPr lang="fr-FR" dirty="0" err="1"/>
              <a:t>number</a:t>
            </a:r>
            <a:r>
              <a:rPr lang="fr-FR" dirty="0"/>
              <a:t>) {</a:t>
            </a:r>
            <a:br>
              <a:rPr lang="fr-FR" dirty="0"/>
            </a:br>
            <a:r>
              <a:rPr lang="fr-FR" dirty="0"/>
              <a:t>    </a:t>
            </a:r>
            <a:r>
              <a:rPr lang="fr-FR" sz="1200" kern="1200" dirty="0">
                <a:solidFill>
                  <a:schemeClr val="tx1"/>
                </a:solidFill>
                <a:effectLst/>
                <a:latin typeface="+mn-lt"/>
                <a:ea typeface="+mn-ea"/>
                <a:cs typeface="+mn-cs"/>
              </a:rPr>
              <a:t>if </a:t>
            </a:r>
            <a:r>
              <a:rPr lang="fr-FR" dirty="0"/>
              <a:t>(number%</a:t>
            </a:r>
            <a:r>
              <a:rPr lang="fr-FR" sz="1200" kern="1200" dirty="0">
                <a:solidFill>
                  <a:schemeClr val="tx1"/>
                </a:solidFill>
                <a:effectLst/>
                <a:latin typeface="+mn-lt"/>
                <a:ea typeface="+mn-ea"/>
                <a:cs typeface="+mn-cs"/>
              </a:rPr>
              <a:t>3 </a:t>
            </a:r>
            <a:r>
              <a:rPr lang="fr-FR" dirty="0"/>
              <a:t>== </a:t>
            </a:r>
            <a:r>
              <a:rPr lang="fr-FR" sz="1200" kern="1200" dirty="0">
                <a:solidFill>
                  <a:schemeClr val="tx1"/>
                </a:solidFill>
                <a:effectLst/>
                <a:latin typeface="+mn-lt"/>
                <a:ea typeface="+mn-ea"/>
                <a:cs typeface="+mn-cs"/>
              </a:rPr>
              <a:t>0</a:t>
            </a:r>
            <a:r>
              <a:rPr lang="fr-FR" dirty="0"/>
              <a:t>) {</a:t>
            </a:r>
            <a:br>
              <a:rPr lang="fr-FR" dirty="0"/>
            </a:br>
            <a:r>
              <a:rPr lang="fr-FR" dirty="0"/>
              <a:t>        </a:t>
            </a:r>
            <a:r>
              <a:rPr lang="fr-FR" sz="1200" kern="1200" dirty="0">
                <a:solidFill>
                  <a:schemeClr val="tx1"/>
                </a:solidFill>
                <a:effectLst/>
                <a:latin typeface="+mn-lt"/>
                <a:ea typeface="+mn-ea"/>
                <a:cs typeface="+mn-cs"/>
              </a:rPr>
              <a:t>return "</a:t>
            </a:r>
            <a:r>
              <a:rPr lang="fr-FR" sz="1200" kern="1200" dirty="0" err="1">
                <a:solidFill>
                  <a:schemeClr val="tx1"/>
                </a:solidFill>
                <a:effectLst/>
                <a:latin typeface="+mn-lt"/>
                <a:ea typeface="+mn-ea"/>
                <a:cs typeface="+mn-cs"/>
              </a:rPr>
              <a:t>Fizz</a:t>
            </a:r>
            <a:r>
              <a:rPr lang="fr-FR" sz="1200" kern="1200" dirty="0">
                <a:solidFill>
                  <a:schemeClr val="tx1"/>
                </a:solidFill>
                <a:effectLst/>
                <a:latin typeface="+mn-lt"/>
                <a:ea typeface="+mn-ea"/>
                <a:cs typeface="+mn-cs"/>
              </a:rPr>
              <a:t>";</a:t>
            </a: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    </a:t>
            </a:r>
            <a:r>
              <a:rPr lang="fr-FR" dirty="0"/>
              <a:t>} </a:t>
            </a:r>
            <a:r>
              <a:rPr lang="fr-FR" sz="1200" kern="1200" dirty="0" err="1">
                <a:solidFill>
                  <a:schemeClr val="tx1"/>
                </a:solidFill>
                <a:effectLst/>
                <a:latin typeface="+mn-lt"/>
                <a:ea typeface="+mn-ea"/>
                <a:cs typeface="+mn-cs"/>
              </a:rPr>
              <a:t>else</a:t>
            </a:r>
            <a:r>
              <a:rPr lang="fr-FR" sz="1200" kern="1200" dirty="0">
                <a:solidFill>
                  <a:schemeClr val="tx1"/>
                </a:solidFill>
                <a:effectLst/>
                <a:latin typeface="+mn-lt"/>
                <a:ea typeface="+mn-ea"/>
                <a:cs typeface="+mn-cs"/>
              </a:rPr>
              <a:t> if </a:t>
            </a:r>
            <a:r>
              <a:rPr lang="fr-FR" dirty="0"/>
              <a:t>(number%</a:t>
            </a:r>
            <a:r>
              <a:rPr lang="fr-FR" sz="1200" kern="1200" dirty="0">
                <a:solidFill>
                  <a:schemeClr val="tx1"/>
                </a:solidFill>
                <a:effectLst/>
                <a:latin typeface="+mn-lt"/>
                <a:ea typeface="+mn-ea"/>
                <a:cs typeface="+mn-cs"/>
              </a:rPr>
              <a:t>5 </a:t>
            </a:r>
            <a:r>
              <a:rPr lang="fr-FR" dirty="0"/>
              <a:t>== </a:t>
            </a:r>
            <a:r>
              <a:rPr lang="fr-FR" sz="1200" kern="1200" dirty="0">
                <a:solidFill>
                  <a:schemeClr val="tx1"/>
                </a:solidFill>
                <a:effectLst/>
                <a:latin typeface="+mn-lt"/>
                <a:ea typeface="+mn-ea"/>
                <a:cs typeface="+mn-cs"/>
              </a:rPr>
              <a:t>0</a:t>
            </a:r>
            <a:r>
              <a:rPr lang="fr-FR" dirty="0"/>
              <a:t>) {</a:t>
            </a:r>
            <a:br>
              <a:rPr lang="fr-FR" dirty="0"/>
            </a:br>
            <a:r>
              <a:rPr lang="fr-FR" dirty="0"/>
              <a:t>        </a:t>
            </a:r>
            <a:r>
              <a:rPr lang="fr-FR" sz="1200" kern="1200" dirty="0">
                <a:solidFill>
                  <a:schemeClr val="tx1"/>
                </a:solidFill>
                <a:effectLst/>
                <a:latin typeface="+mn-lt"/>
                <a:ea typeface="+mn-ea"/>
                <a:cs typeface="+mn-cs"/>
              </a:rPr>
              <a:t>return "Buzz";</a:t>
            </a: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    </a:t>
            </a:r>
            <a:r>
              <a:rPr lang="fr-FR" dirty="0"/>
              <a:t>} </a:t>
            </a:r>
            <a:r>
              <a:rPr lang="fr-FR" sz="1200" kern="1200" dirty="0" err="1">
                <a:solidFill>
                  <a:schemeClr val="tx1"/>
                </a:solidFill>
                <a:effectLst/>
                <a:latin typeface="+mn-lt"/>
                <a:ea typeface="+mn-ea"/>
                <a:cs typeface="+mn-cs"/>
              </a:rPr>
              <a:t>else</a:t>
            </a:r>
            <a:r>
              <a:rPr lang="fr-FR" sz="1200" kern="1200" dirty="0">
                <a:solidFill>
                  <a:schemeClr val="tx1"/>
                </a:solidFill>
                <a:effectLst/>
                <a:latin typeface="+mn-lt"/>
                <a:ea typeface="+mn-ea"/>
                <a:cs typeface="+mn-cs"/>
              </a:rPr>
              <a:t> if </a:t>
            </a:r>
            <a:r>
              <a:rPr lang="fr-FR" dirty="0"/>
              <a:t>(number%</a:t>
            </a:r>
            <a:r>
              <a:rPr lang="fr-FR" sz="1200" kern="1200" dirty="0">
                <a:solidFill>
                  <a:schemeClr val="tx1"/>
                </a:solidFill>
                <a:effectLst/>
                <a:latin typeface="+mn-lt"/>
                <a:ea typeface="+mn-ea"/>
                <a:cs typeface="+mn-cs"/>
              </a:rPr>
              <a:t>3 </a:t>
            </a:r>
            <a:r>
              <a:rPr lang="fr-FR" dirty="0"/>
              <a:t>== </a:t>
            </a:r>
            <a:r>
              <a:rPr lang="fr-FR" sz="1200" kern="1200" dirty="0">
                <a:solidFill>
                  <a:schemeClr val="tx1"/>
                </a:solidFill>
                <a:effectLst/>
                <a:latin typeface="+mn-lt"/>
                <a:ea typeface="+mn-ea"/>
                <a:cs typeface="+mn-cs"/>
              </a:rPr>
              <a:t>0  </a:t>
            </a:r>
            <a:r>
              <a:rPr lang="fr-FR" dirty="0"/>
              <a:t>&amp;&amp; number%</a:t>
            </a:r>
            <a:r>
              <a:rPr lang="fr-FR" sz="1200" kern="1200" dirty="0">
                <a:solidFill>
                  <a:schemeClr val="tx1"/>
                </a:solidFill>
                <a:effectLst/>
                <a:latin typeface="+mn-lt"/>
                <a:ea typeface="+mn-ea"/>
                <a:cs typeface="+mn-cs"/>
              </a:rPr>
              <a:t>5 </a:t>
            </a:r>
            <a:r>
              <a:rPr lang="fr-FR" dirty="0"/>
              <a:t>== </a:t>
            </a:r>
            <a:r>
              <a:rPr lang="fr-FR" sz="1200" kern="1200" dirty="0">
                <a:solidFill>
                  <a:schemeClr val="tx1"/>
                </a:solidFill>
                <a:effectLst/>
                <a:latin typeface="+mn-lt"/>
                <a:ea typeface="+mn-ea"/>
                <a:cs typeface="+mn-cs"/>
              </a:rPr>
              <a:t>0</a:t>
            </a:r>
            <a:r>
              <a:rPr lang="fr-FR" dirty="0"/>
              <a:t>) {</a:t>
            </a:r>
            <a:br>
              <a:rPr lang="fr-FR" dirty="0"/>
            </a:br>
            <a:r>
              <a:rPr lang="fr-FR" dirty="0"/>
              <a:t>        </a:t>
            </a:r>
            <a:r>
              <a:rPr lang="fr-FR" sz="1200" kern="1200" dirty="0">
                <a:solidFill>
                  <a:schemeClr val="tx1"/>
                </a:solidFill>
                <a:effectLst/>
                <a:latin typeface="+mn-lt"/>
                <a:ea typeface="+mn-ea"/>
                <a:cs typeface="+mn-cs"/>
              </a:rPr>
              <a:t>return "</a:t>
            </a:r>
            <a:r>
              <a:rPr lang="fr-FR" sz="1200" kern="1200" dirty="0" err="1">
                <a:solidFill>
                  <a:schemeClr val="tx1"/>
                </a:solidFill>
                <a:effectLst/>
                <a:latin typeface="+mn-lt"/>
                <a:ea typeface="+mn-ea"/>
                <a:cs typeface="+mn-cs"/>
              </a:rPr>
              <a:t>FizzBuzz</a:t>
            </a:r>
            <a:r>
              <a:rPr lang="fr-FR" sz="1200" kern="1200" dirty="0">
                <a:solidFill>
                  <a:schemeClr val="tx1"/>
                </a:solidFill>
                <a:effectLst/>
                <a:latin typeface="+mn-lt"/>
                <a:ea typeface="+mn-ea"/>
                <a:cs typeface="+mn-cs"/>
              </a:rPr>
              <a:t>";</a:t>
            </a: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    </a:t>
            </a:r>
            <a:r>
              <a:rPr lang="fr-FR" dirty="0"/>
              <a:t>}</a:t>
            </a:r>
            <a:br>
              <a:rPr lang="fr-FR" dirty="0"/>
            </a:br>
            <a:r>
              <a:rPr lang="fr-FR" dirty="0"/>
              <a:t>    </a:t>
            </a:r>
            <a:r>
              <a:rPr lang="fr-FR" sz="1200" kern="1200" dirty="0">
                <a:solidFill>
                  <a:schemeClr val="tx1"/>
                </a:solidFill>
                <a:effectLst/>
                <a:latin typeface="+mn-lt"/>
                <a:ea typeface="+mn-ea"/>
                <a:cs typeface="+mn-cs"/>
              </a:rPr>
              <a:t>return </a:t>
            </a:r>
            <a:r>
              <a:rPr lang="fr-FR" sz="1200" kern="1200" dirty="0" err="1">
                <a:solidFill>
                  <a:schemeClr val="tx1"/>
                </a:solidFill>
                <a:effectLst/>
                <a:latin typeface="+mn-lt"/>
                <a:ea typeface="+mn-ea"/>
                <a:cs typeface="+mn-cs"/>
              </a:rPr>
              <a:t>null</a:t>
            </a:r>
            <a:r>
              <a:rPr lang="fr-FR" sz="1200" kern="1200" dirty="0">
                <a:solidFill>
                  <a:schemeClr val="tx1"/>
                </a:solidFill>
                <a:effectLst/>
                <a:latin typeface="+mn-lt"/>
                <a:ea typeface="+mn-ea"/>
                <a:cs typeface="+mn-cs"/>
              </a:rPr>
              <a:t>;</a:t>
            </a:r>
            <a:br>
              <a:rPr lang="fr-FR" sz="1200" kern="1200" dirty="0">
                <a:solidFill>
                  <a:schemeClr val="tx1"/>
                </a:solidFill>
                <a:effectLst/>
                <a:latin typeface="+mn-lt"/>
                <a:ea typeface="+mn-ea"/>
                <a:cs typeface="+mn-cs"/>
              </a:rPr>
            </a:br>
            <a:r>
              <a:rPr lang="fr-FR" dirty="0"/>
              <a:t>}</a:t>
            </a:r>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53</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Limite du nombre ? </a:t>
            </a:r>
          </a:p>
          <a:p>
            <a:r>
              <a:rPr lang="fr-FR" dirty="0"/>
              <a:t>Nombre négatif accepté ?</a:t>
            </a:r>
          </a:p>
          <a:p>
            <a:r>
              <a:rPr lang="fr-FR" dirty="0"/>
              <a:t>Test d’un multiple de 3</a:t>
            </a:r>
          </a:p>
          <a:p>
            <a:r>
              <a:rPr lang="fr-FR" dirty="0"/>
              <a:t>Test d’un multiple de 5</a:t>
            </a:r>
          </a:p>
          <a:p>
            <a:r>
              <a:rPr lang="fr-FR" dirty="0"/>
              <a:t>Test d’un multiple de 3 et 5</a:t>
            </a:r>
          </a:p>
          <a:p>
            <a:endParaRPr lang="fr-FR" dirty="0"/>
          </a:p>
          <a:p>
            <a:r>
              <a:rPr lang="fr-FR" dirty="0"/>
              <a:t>D’un point</a:t>
            </a:r>
            <a:r>
              <a:rPr lang="fr-FR" baseline="0" dirty="0"/>
              <a:t> java</a:t>
            </a:r>
          </a:p>
          <a:p>
            <a:r>
              <a:rPr lang="fr-FR" baseline="0" dirty="0"/>
              <a:t>A-t-on besoin d’un objet ? Ou une méthode statique suffit</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54</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55</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56</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57</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58</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59</a:t>
            </a:fld>
            <a:endParaRPr lang="fr-FR" dirty="0"/>
          </a:p>
        </p:txBody>
      </p:sp>
    </p:spTree>
    <p:extLst>
      <p:ext uri="{BB962C8B-B14F-4D97-AF65-F5344CB8AC3E}">
        <p14:creationId xmlns:p14="http://schemas.microsoft.com/office/powerpoint/2010/main" val="1486045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Limite du nombre ? </a:t>
            </a:r>
          </a:p>
          <a:p>
            <a:r>
              <a:rPr lang="fr-FR" dirty="0"/>
              <a:t>Nombre négatif accepté ?</a:t>
            </a:r>
          </a:p>
          <a:p>
            <a:r>
              <a:rPr lang="fr-FR" dirty="0"/>
              <a:t>Test d’un multiple de 3</a:t>
            </a:r>
          </a:p>
          <a:p>
            <a:r>
              <a:rPr lang="fr-FR" dirty="0"/>
              <a:t>Test d’un multiple de 5</a:t>
            </a:r>
          </a:p>
          <a:p>
            <a:r>
              <a:rPr lang="fr-FR" dirty="0"/>
              <a:t>Test d’un multiple de 3 et 5</a:t>
            </a:r>
          </a:p>
          <a:p>
            <a:endParaRPr lang="fr-FR" dirty="0"/>
          </a:p>
          <a:p>
            <a:r>
              <a:rPr lang="fr-FR" dirty="0"/>
              <a:t>D’un point</a:t>
            </a:r>
            <a:r>
              <a:rPr lang="fr-FR" baseline="0" dirty="0"/>
              <a:t> java</a:t>
            </a:r>
          </a:p>
          <a:p>
            <a:r>
              <a:rPr lang="fr-FR" baseline="0" dirty="0"/>
              <a:t>A-t-on besoin d’un objet ? Ou une méthode statique suffit</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60</a:t>
            </a:fld>
            <a:endParaRPr lang="fr-FR" dirty="0"/>
          </a:p>
        </p:txBody>
      </p:sp>
    </p:spTree>
    <p:extLst>
      <p:ext uri="{BB962C8B-B14F-4D97-AF65-F5344CB8AC3E}">
        <p14:creationId xmlns:p14="http://schemas.microsoft.com/office/powerpoint/2010/main" val="3437576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Discussion autour des </a:t>
            </a:r>
            <a:r>
              <a:rPr lang="fr-FR" dirty="0" err="1"/>
              <a:t>Mocks</a:t>
            </a:r>
            <a:r>
              <a:rPr lang="fr-FR" dirty="0"/>
              <a:t>, Stub, </a:t>
            </a:r>
            <a:r>
              <a:rPr lang="fr-FR" dirty="0" err="1"/>
              <a:t>Dummies</a:t>
            </a:r>
            <a:r>
              <a:rPr lang="fr-FR" dirty="0"/>
              <a:t>….</a:t>
            </a:r>
          </a:p>
          <a:p>
            <a:endParaRPr lang="fr-FR" dirty="0"/>
          </a:p>
          <a:p>
            <a:r>
              <a:rPr lang="fr-FR" dirty="0" err="1"/>
              <a:t>Mock</a:t>
            </a:r>
            <a:r>
              <a:rPr lang="fr-FR" dirty="0"/>
              <a:t> = qui</a:t>
            </a:r>
            <a:r>
              <a:rPr lang="fr-FR" baseline="0" dirty="0"/>
              <a:t> fourni de la donnée pour répondre à un cas de test particulier permet d’orienter le test qu’on veut faire</a:t>
            </a:r>
          </a:p>
          <a:p>
            <a:r>
              <a:rPr lang="fr-FR" baseline="0" dirty="0"/>
              <a:t>Stub = Fourni des données « normale » qui vont permettre de tester autre chose (permet au système de fonctionner, sans pour autant que le test porte sur le périmètre du Stub)</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62</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A</a:t>
            </a:r>
            <a:r>
              <a:rPr lang="fr-FR" baseline="0" dirty="0"/>
              <a:t>-t-on encore besoin de faire des implémentations </a:t>
            </a:r>
            <a:r>
              <a:rPr lang="fr-FR" baseline="0" dirty="0" err="1"/>
              <a:t>Mock</a:t>
            </a:r>
            <a:r>
              <a:rPr lang="fr-FR" baseline="0" dirty="0"/>
              <a:t> ? </a:t>
            </a:r>
          </a:p>
          <a:p>
            <a:r>
              <a:rPr lang="fr-FR" baseline="0" dirty="0"/>
              <a:t>(interface + implémentation </a:t>
            </a:r>
            <a:r>
              <a:rPr lang="fr-FR" baseline="0" dirty="0" err="1"/>
              <a:t>Prod</a:t>
            </a:r>
            <a:r>
              <a:rPr lang="fr-FR" baseline="0" dirty="0"/>
              <a:t> + implémentation </a:t>
            </a:r>
            <a:r>
              <a:rPr lang="fr-FR" baseline="0" dirty="0" err="1"/>
              <a:t>Mock</a:t>
            </a:r>
            <a:r>
              <a:rPr lang="fr-FR" baseline="0" dirty="0"/>
              <a:t> pour les tests) == ? </a:t>
            </a:r>
          </a:p>
          <a:p>
            <a:r>
              <a:rPr lang="fr-FR" baseline="0" dirty="0"/>
              <a:t>Est-ce qu’il y a des cas ou Mockito ne suffirait pas ? </a:t>
            </a:r>
          </a:p>
          <a:p>
            <a:r>
              <a:rPr lang="fr-FR" baseline="0" dirty="0" err="1"/>
              <a:t>Peut-etre</a:t>
            </a:r>
            <a:r>
              <a:rPr lang="fr-FR" baseline="0" dirty="0"/>
              <a:t> dans le cas ou l’objet serait trop compliqué à configurer et dans ce cas une implémentation </a:t>
            </a:r>
            <a:r>
              <a:rPr lang="fr-FR" baseline="0" dirty="0" err="1"/>
              <a:t>Mock</a:t>
            </a:r>
            <a:r>
              <a:rPr lang="fr-FR" baseline="0" dirty="0"/>
              <a:t> serait plus simple ? </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63</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C’est quoi un test ? </a:t>
            </a:r>
          </a:p>
          <a:p>
            <a:r>
              <a:rPr lang="fr-FR" dirty="0"/>
              <a:t>Ca sert à quoi ?</a:t>
            </a:r>
          </a:p>
          <a:p>
            <a:r>
              <a:rPr lang="fr-FR" dirty="0"/>
              <a:t>C’est vraiment important ? Ca prend du temps</a:t>
            </a:r>
          </a:p>
          <a:p>
            <a:endParaRPr lang="fr-FR"/>
          </a:p>
          <a:p>
            <a:endParaRPr lang="fr-F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a:t>
            </a:fld>
            <a:endParaRPr lang="fr-FR" dirty="0"/>
          </a:p>
        </p:txBody>
      </p:sp>
    </p:spTree>
    <p:extLst>
      <p:ext uri="{BB962C8B-B14F-4D97-AF65-F5344CB8AC3E}">
        <p14:creationId xmlns:p14="http://schemas.microsoft.com/office/powerpoint/2010/main" val="179242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64</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65</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66</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67</a:t>
            </a:fld>
            <a:endParaRPr lang="fr-FR" dirty="0"/>
          </a:p>
        </p:txBody>
      </p:sp>
    </p:spTree>
    <p:extLst>
      <p:ext uri="{BB962C8B-B14F-4D97-AF65-F5344CB8AC3E}">
        <p14:creationId xmlns:p14="http://schemas.microsoft.com/office/powerpoint/2010/main" val="193013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lvl="1"/>
            <a:r>
              <a:rPr lang="fr-FR" dirty="0">
                <a:solidFill>
                  <a:schemeClr val="accent2"/>
                </a:solidFill>
              </a:rPr>
              <a:t>Quand on fait du développement, on aime développer ! Ajouter du code, des fonctions, de la technicité, les tests ? Je les ferais plus tard, vers la fin quand j’aurais du temps pour ca</a:t>
            </a:r>
          </a:p>
          <a:p>
            <a:pPr marL="179387" lvl="1" indent="0">
              <a:buNone/>
            </a:pPr>
            <a:r>
              <a:rPr lang="fr-FR" dirty="0">
                <a:sym typeface="Wingdings" panose="05000000000000000000" pitchFamily="2" charset="2"/>
              </a:rPr>
              <a:t>Evidemment, les tests partent aux oubliettes ne sont jamais implémentés ou bien au strict minima</a:t>
            </a:r>
          </a:p>
          <a:p>
            <a:pPr marL="179387" lvl="1" indent="0">
              <a:buNone/>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7</a:t>
            </a:fld>
            <a:endParaRPr lang="fr-FR" dirty="0"/>
          </a:p>
        </p:txBody>
      </p:sp>
    </p:spTree>
    <p:extLst>
      <p:ext uri="{BB962C8B-B14F-4D97-AF65-F5344CB8AC3E}">
        <p14:creationId xmlns:p14="http://schemas.microsoft.com/office/powerpoint/2010/main" val="4155773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pPr lvl="1"/>
            <a:r>
              <a:rPr lang="fr-FR" dirty="0">
                <a:solidFill>
                  <a:schemeClr val="accent2"/>
                </a:solidFill>
              </a:rPr>
              <a:t>C’est quoi ce morceau de code ? Il est utile ? Oui </a:t>
            </a:r>
            <a:r>
              <a:rPr lang="fr-FR" dirty="0" err="1">
                <a:solidFill>
                  <a:schemeClr val="accent2"/>
                </a:solidFill>
              </a:rPr>
              <a:t>oui</a:t>
            </a:r>
            <a:r>
              <a:rPr lang="fr-FR" dirty="0">
                <a:solidFill>
                  <a:schemeClr val="accent2"/>
                </a:solidFill>
              </a:rPr>
              <a:t> c’est dans le cas ou le prochain star </a:t>
            </a:r>
            <a:r>
              <a:rPr lang="fr-FR" dirty="0" err="1">
                <a:solidFill>
                  <a:schemeClr val="accent2"/>
                </a:solidFill>
              </a:rPr>
              <a:t>wars</a:t>
            </a:r>
            <a:r>
              <a:rPr lang="fr-FR" dirty="0">
                <a:solidFill>
                  <a:schemeClr val="accent2"/>
                </a:solidFill>
              </a:rPr>
              <a:t> gagnerait un oscar, enfin je crois…</a:t>
            </a:r>
          </a:p>
          <a:p>
            <a:pPr marL="179387" lvl="1" indent="0">
              <a:buNone/>
            </a:pPr>
            <a:r>
              <a:rPr lang="fr-FR" dirty="0">
                <a:sym typeface="Wingdings" panose="05000000000000000000" pitchFamily="2" charset="2"/>
              </a:rPr>
              <a:t>De nombreuses applications ont du code inutile, jamais utilisé, cela à un coût et introduit certains risques</a:t>
            </a:r>
          </a:p>
          <a:p>
            <a:pPr marL="179387" lvl="1" indent="0">
              <a:buNone/>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8</a:t>
            </a:fld>
            <a:endParaRPr lang="fr-FR" dirty="0"/>
          </a:p>
        </p:txBody>
      </p:sp>
    </p:spTree>
    <p:extLst>
      <p:ext uri="{BB962C8B-B14F-4D97-AF65-F5344CB8AC3E}">
        <p14:creationId xmlns:p14="http://schemas.microsoft.com/office/powerpoint/2010/main" val="408146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C’est bon chef j’ai fait un </a:t>
            </a:r>
            <a:r>
              <a:rPr lang="fr-FR" dirty="0" err="1"/>
              <a:t>refactoring</a:t>
            </a:r>
            <a:r>
              <a:rPr lang="fr-FR" dirty="0"/>
              <a:t> complet de l’application ! Et elle fonctionne toujours ? Heu… oui je crois, enfin j’ai l’impression</a:t>
            </a:r>
          </a:p>
          <a:p>
            <a:r>
              <a:rPr lang="fr-FR" dirty="0"/>
              <a:t>Beaucoup d’applications n’ont pas une couverture de tests suffisante, et la moindre intervention sur le code risque d’introduire des régressions non détectées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a:t>
            </a:fld>
            <a:endParaRPr lang="fr-FR" dirty="0"/>
          </a:p>
        </p:txBody>
      </p:sp>
    </p:spTree>
    <p:extLst>
      <p:ext uri="{BB962C8B-B14F-4D97-AF65-F5344CB8AC3E}">
        <p14:creationId xmlns:p14="http://schemas.microsoft.com/office/powerpoint/2010/main" val="2350150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dirty="0"/>
              <a:t>C’est bon chef j’ai fait un </a:t>
            </a:r>
            <a:r>
              <a:rPr lang="fr-FR" dirty="0" err="1"/>
              <a:t>refactoring</a:t>
            </a:r>
            <a:r>
              <a:rPr lang="fr-FR" dirty="0"/>
              <a:t> complet de l’application ! Et elle fonctionne toujours ? Heu… oui je crois, enfin j’ai l’impression</a:t>
            </a:r>
          </a:p>
          <a:p>
            <a:r>
              <a:rPr lang="fr-FR" dirty="0"/>
              <a:t>Beaucoup d’applications n’ont pas une couverture de tests suffisante, et la moindre intervention sur le code risque d’introduire des régressions non détectées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10</a:t>
            </a:fld>
            <a:endParaRPr lang="fr-FR" dirty="0"/>
          </a:p>
        </p:txBody>
      </p:sp>
    </p:spTree>
    <p:extLst>
      <p:ext uri="{BB962C8B-B14F-4D97-AF65-F5344CB8AC3E}">
        <p14:creationId xmlns:p14="http://schemas.microsoft.com/office/powerpoint/2010/main" val="235015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700" y="768350"/>
            <a:ext cx="6819900" cy="3836988"/>
          </a:xfrm>
        </p:spPr>
      </p:sp>
      <p:sp>
        <p:nvSpPr>
          <p:cNvPr id="3" name="Espace réservé des commentaires 2"/>
          <p:cNvSpPr>
            <a:spLocks noGrp="1"/>
          </p:cNvSpPr>
          <p:nvPr>
            <p:ph type="body" idx="1"/>
          </p:nvPr>
        </p:nvSpPr>
        <p:spPr/>
        <p:txBody>
          <a:bodyPr/>
          <a:lstStyle/>
          <a:p>
            <a:r>
              <a:rPr lang="fr-FR" sz="1700" dirty="0"/>
              <a:t>La version originale:</a:t>
            </a:r>
          </a:p>
          <a:p>
            <a:pPr lvl="1"/>
            <a:r>
              <a:rPr lang="en-US" sz="1500" dirty="0"/>
              <a:t>You must write a failing test before you write any production code.</a:t>
            </a:r>
          </a:p>
          <a:p>
            <a:pPr lvl="1"/>
            <a:r>
              <a:rPr lang="en-US" sz="1500" dirty="0"/>
              <a:t>You must not write more of a test than is sufficient to fail, or fail to compile.</a:t>
            </a:r>
          </a:p>
          <a:p>
            <a:pPr lvl="1"/>
            <a:r>
              <a:rPr lang="en-US" sz="1500" dirty="0"/>
              <a:t>You must not write more production code than is sufficient to make the currently failing test pass.</a:t>
            </a:r>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13</a:t>
            </a:fld>
            <a:endParaRPr lang="fr-FR" dirty="0"/>
          </a:p>
        </p:txBody>
      </p:sp>
    </p:spTree>
    <p:extLst>
      <p:ext uri="{BB962C8B-B14F-4D97-AF65-F5344CB8AC3E}">
        <p14:creationId xmlns:p14="http://schemas.microsoft.com/office/powerpoint/2010/main" val="2428898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file://localhost/Users/carolinedargein/Desktop/donut-orange.png" TargetMode="External"/><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carolinedargein/Desktop/donut-orange.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Users/carolinedargein/Desktop/donut-orange.png" TargetMode="Externa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RE ET VISUEL">
    <p:bg>
      <p:bgPr>
        <a:gradFill flip="none" rotWithShape="1">
          <a:gsLst>
            <a:gs pos="0">
              <a:schemeClr val="tx1"/>
            </a:gs>
            <a:gs pos="100000">
              <a:srgbClr val="EFEEED"/>
            </a:gs>
          </a:gsLst>
          <a:lin ang="5400000" scaled="0"/>
          <a:tileRect/>
        </a:gradFill>
        <a:effectLst/>
      </p:bgPr>
    </p:bg>
    <p:spTree>
      <p:nvGrpSpPr>
        <p:cNvPr id="1" name=""/>
        <p:cNvGrpSpPr/>
        <p:nvPr/>
      </p:nvGrpSpPr>
      <p:grpSpPr>
        <a:xfrm>
          <a:off x="0" y="0"/>
          <a:ext cx="0" cy="0"/>
          <a:chOff x="0" y="0"/>
          <a:chExt cx="0" cy="0"/>
        </a:xfrm>
      </p:grpSpPr>
      <p:sp>
        <p:nvSpPr>
          <p:cNvPr id="19" name="Rectangle 18"/>
          <p:cNvSpPr/>
          <p:nvPr userDrawn="1"/>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5" name="Picture 4" descr="C:\Users\ChristineB\Seenk-D\BNPP\2015-02\PPT_43-06.png"/>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3" descr="C:\Users\ChristineB\Seenk-D\BNPP\2015-02\PPT_43-08.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Image 21" descr="label-quadri.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0" name="Rectangle 19"/>
          <p:cNvSpPr/>
          <p:nvPr userDrawn="1"/>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5" y="191693"/>
            <a:ext cx="5328592" cy="939898"/>
          </a:xfrm>
        </p:spPr>
        <p:txBody>
          <a:bodyPr anchor="t">
            <a:noAutofit/>
          </a:bodyPr>
          <a:lstStyle>
            <a:lvl1pPr algn="l">
              <a:lnSpc>
                <a:spcPct val="85000"/>
              </a:lnSpc>
              <a:defRPr sz="3600" b="1" cap="all" baseline="0">
                <a:solidFill>
                  <a:schemeClr val="bg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5536" y="1131590"/>
            <a:ext cx="5328000" cy="324000"/>
          </a:xfrm>
          <a:prstGeom prst="rect">
            <a:avLst/>
          </a:prstGeom>
        </p:spPr>
        <p:txBody>
          <a:bodyPr anchor="ctr">
            <a:normAutofit/>
          </a:bodyPr>
          <a:lstStyle>
            <a:lvl1pPr marL="0" indent="0" algn="l">
              <a:buNone/>
              <a:defRPr sz="250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8" y="3651870"/>
            <a:ext cx="3168000" cy="162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8" y="3819510"/>
            <a:ext cx="3168000" cy="162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spTree>
    <p:extLst>
      <p:ext uri="{BB962C8B-B14F-4D97-AF65-F5344CB8AC3E}">
        <p14:creationId xmlns:p14="http://schemas.microsoft.com/office/powerpoint/2010/main" val="829855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1" name="Espace réservé du contenu 2"/>
          <p:cNvSpPr>
            <a:spLocks noGrp="1"/>
          </p:cNvSpPr>
          <p:nvPr>
            <p:ph idx="1"/>
          </p:nvPr>
        </p:nvSpPr>
        <p:spPr>
          <a:xfrm>
            <a:off x="342578" y="852985"/>
            <a:ext cx="8460000" cy="3588847"/>
          </a:xfrm>
          <a:prstGeom prst="rect">
            <a:avLst/>
          </a:prstGeom>
        </p:spPr>
        <p:txBody>
          <a:bodyPr/>
          <a:lstStyle>
            <a:lvl1pPr marL="285750" indent="-285750">
              <a:buClr>
                <a:schemeClr val="accent2"/>
              </a:buClr>
              <a:buFont typeface="Lucida Grande"/>
              <a:buChar char="●"/>
              <a:defRPr>
                <a:solidFill>
                  <a:srgbClr val="323334"/>
                </a:solidFill>
              </a:defRPr>
            </a:lvl1pPr>
            <a:lvl2pPr marL="358775" indent="-179388">
              <a:buClr>
                <a:schemeClr val="accent5"/>
              </a:buClr>
              <a:buSzPct val="90000"/>
              <a:buFontTx/>
              <a:buBlip>
                <a:blip r:embed="rId2" r:link="rId3"/>
              </a:buBlip>
              <a:defRPr>
                <a:solidFill>
                  <a:srgbClr val="323334"/>
                </a:solidFill>
              </a:defRPr>
            </a:lvl2pPr>
            <a:lvl3pPr marL="538163" indent="-182563">
              <a:buClr>
                <a:schemeClr val="accent1"/>
              </a:buClr>
              <a:buFont typeface="Arial"/>
              <a:buChar char="•"/>
              <a:defRPr b="0">
                <a:solidFill>
                  <a:schemeClr val="bg1">
                    <a:lumMod val="50000"/>
                  </a:schemeClr>
                </a:solidFill>
              </a:defRPr>
            </a:lvl3pPr>
            <a:lvl4pPr marL="719138" indent="-173038">
              <a:buClr>
                <a:schemeClr val="accent4"/>
              </a:buClr>
              <a:defRPr>
                <a:solidFill>
                  <a:schemeClr val="accent2"/>
                </a:solidFill>
              </a:defRPr>
            </a:lvl4pPr>
            <a:lvl5pPr marL="3175" indent="4763">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Titre 7"/>
          <p:cNvSpPr>
            <a:spLocks noGrp="1"/>
          </p:cNvSpPr>
          <p:nvPr>
            <p:ph type="title"/>
          </p:nvPr>
        </p:nvSpPr>
        <p:spPr/>
        <p:txBody>
          <a:bodyPr/>
          <a:lstStyle/>
          <a:p>
            <a:r>
              <a:rPr lang="fr-FR"/>
              <a:t>Cliquez et modifiez le titre</a:t>
            </a:r>
          </a:p>
        </p:txBody>
      </p:sp>
      <p:cxnSp>
        <p:nvCxnSpPr>
          <p:cNvPr id="16" name="Connecteur droit 15"/>
          <p:cNvCxnSpPr/>
          <p:nvPr/>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
        <p:nvSpPr>
          <p:cNvPr id="7" name="Espace réservé du pied de page 6"/>
          <p:cNvSpPr>
            <a:spLocks noGrp="1"/>
          </p:cNvSpPr>
          <p:nvPr>
            <p:ph type="ftr" sz="quarter" idx="11"/>
          </p:nvPr>
        </p:nvSpPr>
        <p:spPr/>
        <p:txBody>
          <a:bodyPr/>
          <a:lstStyle/>
          <a:p>
            <a:pPr>
              <a:defRPr/>
            </a:pPr>
            <a:r>
              <a:rPr lang="fr-FR"/>
              <a:t>Notions d'architecture</a:t>
            </a:r>
            <a:endParaRPr lang="fr-FR" dirty="0"/>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cxnSp>
        <p:nvCxnSpPr>
          <p:cNvPr id="10" name="Connecteur droit 9"/>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29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RTIE">
    <p:spTree>
      <p:nvGrpSpPr>
        <p:cNvPr id="1" name=""/>
        <p:cNvGrpSpPr/>
        <p:nvPr/>
      </p:nvGrpSpPr>
      <p:grpSpPr>
        <a:xfrm>
          <a:off x="0" y="0"/>
          <a:ext cx="0" cy="0"/>
          <a:chOff x="0" y="0"/>
          <a:chExt cx="0" cy="0"/>
        </a:xfrm>
      </p:grpSpPr>
      <p:sp>
        <p:nvSpPr>
          <p:cNvPr id="9" name="Titre 1"/>
          <p:cNvSpPr>
            <a:spLocks noGrp="1"/>
          </p:cNvSpPr>
          <p:nvPr>
            <p:ph type="ctrTitle" hasCustomPrompt="1"/>
          </p:nvPr>
        </p:nvSpPr>
        <p:spPr>
          <a:xfrm>
            <a:off x="2699796" y="1621076"/>
            <a:ext cx="5544615" cy="2138809"/>
          </a:xfrm>
        </p:spPr>
        <p:txBody>
          <a:bodyPr anchor="t">
            <a:noAutofit/>
          </a:bodyPr>
          <a:lstStyle>
            <a:lvl1pPr algn="l">
              <a:lnSpc>
                <a:spcPct val="85000"/>
              </a:lnSpc>
              <a:defRPr sz="3600" b="1" cap="all" baseline="0">
                <a:solidFill>
                  <a:srgbClr val="646567"/>
                </a:solidFill>
              </a:defRPr>
            </a:lvl1pPr>
          </a:lstStyle>
          <a:p>
            <a:r>
              <a:rPr lang="fr-FR" dirty="0"/>
              <a:t>Titre de la partie</a:t>
            </a:r>
          </a:p>
        </p:txBody>
      </p:sp>
      <p:sp>
        <p:nvSpPr>
          <p:cNvPr id="12" name="Espace réservé du pied de page 11"/>
          <p:cNvSpPr>
            <a:spLocks noGrp="1"/>
          </p:cNvSpPr>
          <p:nvPr>
            <p:ph type="ftr" sz="quarter" idx="11"/>
          </p:nvPr>
        </p:nvSpPr>
        <p:spPr/>
        <p:txBody>
          <a:bodyPr/>
          <a:lstStyle/>
          <a:p>
            <a:pPr>
              <a:defRPr/>
            </a:pPr>
            <a:r>
              <a:rPr lang="fr-FR"/>
              <a:t>Notions d'architecture</a:t>
            </a:r>
            <a:endParaRPr lang="fr-FR" dirty="0"/>
          </a:p>
        </p:txBody>
      </p:sp>
      <p:sp>
        <p:nvSpPr>
          <p:cNvPr id="13" name="Espace réservé du numéro de diapositive 12"/>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pic>
        <p:nvPicPr>
          <p:cNvPr id="3" name="Image 2" descr="puce-donu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pic>
        <p:nvPicPr>
          <p:cNvPr id="6" name="Image 5" descr="puce-donu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spTree>
    <p:extLst>
      <p:ext uri="{BB962C8B-B14F-4D97-AF65-F5344CB8AC3E}">
        <p14:creationId xmlns:p14="http://schemas.microsoft.com/office/powerpoint/2010/main" val="1936646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pied de page 2"/>
          <p:cNvSpPr>
            <a:spLocks noGrp="1"/>
          </p:cNvSpPr>
          <p:nvPr>
            <p:ph type="ftr" sz="quarter" idx="10"/>
          </p:nvPr>
        </p:nvSpPr>
        <p:spPr/>
        <p:txBody>
          <a:bodyPr/>
          <a:lstStyle/>
          <a:p>
            <a:pPr>
              <a:defRPr/>
            </a:pPr>
            <a:r>
              <a:rPr lang="fr-FR" noProof="0"/>
              <a:t>Notions d'architecture</a:t>
            </a:r>
            <a:endParaRPr lang="fr-FR" noProof="0"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noProof="0" smtClean="0"/>
              <a:pPr>
                <a:defRPr/>
              </a:pPr>
              <a:t>‹N°›</a:t>
            </a:fld>
            <a:endParaRPr lang="fr-FR" noProof="0" dirty="0"/>
          </a:p>
        </p:txBody>
      </p:sp>
      <p:cxnSp>
        <p:nvCxnSpPr>
          <p:cNvPr id="6" name="Connecteur droit 5"/>
          <p:cNvCxnSpPr/>
          <p:nvPr/>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17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1" name="Espace réservé du contenu 2"/>
          <p:cNvSpPr>
            <a:spLocks noGrp="1"/>
          </p:cNvSpPr>
          <p:nvPr>
            <p:ph idx="1"/>
          </p:nvPr>
        </p:nvSpPr>
        <p:spPr>
          <a:xfrm>
            <a:off x="342578" y="852985"/>
            <a:ext cx="8460000" cy="3588847"/>
          </a:xfrm>
          <a:prstGeom prst="rect">
            <a:avLst/>
          </a:prstGeom>
        </p:spPr>
        <p:txBody>
          <a:bodyPr/>
          <a:lstStyle>
            <a:lvl1pPr marL="285750" indent="-285750">
              <a:buClr>
                <a:schemeClr val="accent2"/>
              </a:buClr>
              <a:buFont typeface="Lucida Grande"/>
              <a:buChar char="●"/>
              <a:defRPr>
                <a:solidFill>
                  <a:srgbClr val="323334"/>
                </a:solidFill>
              </a:defRPr>
            </a:lvl1pPr>
            <a:lvl2pPr marL="358775" indent="-179388">
              <a:buClr>
                <a:schemeClr val="accent5"/>
              </a:buClr>
              <a:buSzPct val="90000"/>
              <a:buFontTx/>
              <a:buBlip>
                <a:blip r:embed="rId2" r:link="rId3"/>
              </a:buBlip>
              <a:defRPr>
                <a:solidFill>
                  <a:srgbClr val="323334"/>
                </a:solidFill>
              </a:defRPr>
            </a:lvl2pPr>
            <a:lvl3pPr marL="538163" indent="-182563">
              <a:buClr>
                <a:schemeClr val="accent1"/>
              </a:buClr>
              <a:buFont typeface="Arial"/>
              <a:buChar char="•"/>
              <a:defRPr b="0">
                <a:solidFill>
                  <a:schemeClr val="bg1">
                    <a:lumMod val="50000"/>
                  </a:schemeClr>
                </a:solidFill>
              </a:defRPr>
            </a:lvl3pPr>
            <a:lvl4pPr marL="719138" indent="-173038">
              <a:buClr>
                <a:schemeClr val="accent4"/>
              </a:buClr>
              <a:defRPr>
                <a:solidFill>
                  <a:schemeClr val="accent2"/>
                </a:solidFill>
              </a:defRPr>
            </a:lvl4pPr>
            <a:lvl5pPr marL="3175" indent="4763">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Titre 7"/>
          <p:cNvSpPr>
            <a:spLocks noGrp="1"/>
          </p:cNvSpPr>
          <p:nvPr>
            <p:ph type="title"/>
          </p:nvPr>
        </p:nvSpPr>
        <p:spPr/>
        <p:txBody>
          <a:bodyPr/>
          <a:lstStyle/>
          <a:p>
            <a:r>
              <a:rPr lang="fr-FR"/>
              <a:t>Cliquez et modifiez le titre</a:t>
            </a:r>
          </a:p>
        </p:txBody>
      </p:sp>
      <p:cxnSp>
        <p:nvCxnSpPr>
          <p:cNvPr id="16" name="Connecteur droit 15"/>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
        <p:nvSpPr>
          <p:cNvPr id="7" name="Espace réservé du pied de page 6"/>
          <p:cNvSpPr>
            <a:spLocks noGrp="1"/>
          </p:cNvSpPr>
          <p:nvPr>
            <p:ph type="ftr" sz="quarter" idx="11"/>
          </p:nvPr>
        </p:nvSpPr>
        <p:spPr/>
        <p:txBody>
          <a:bodyPr/>
          <a:lstStyle/>
          <a:p>
            <a:pPr>
              <a:defRPr/>
            </a:pPr>
            <a:r>
              <a:rPr lang="fr-FR" dirty="0"/>
              <a:t>Notions d'architecture</a:t>
            </a:r>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spTree>
    <p:extLst>
      <p:ext uri="{BB962C8B-B14F-4D97-AF65-F5344CB8AC3E}">
        <p14:creationId xmlns:p14="http://schemas.microsoft.com/office/powerpoint/2010/main" val="309329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RTIE">
    <p:spTree>
      <p:nvGrpSpPr>
        <p:cNvPr id="1" name=""/>
        <p:cNvGrpSpPr/>
        <p:nvPr/>
      </p:nvGrpSpPr>
      <p:grpSpPr>
        <a:xfrm>
          <a:off x="0" y="0"/>
          <a:ext cx="0" cy="0"/>
          <a:chOff x="0" y="0"/>
          <a:chExt cx="0" cy="0"/>
        </a:xfrm>
      </p:grpSpPr>
      <p:sp>
        <p:nvSpPr>
          <p:cNvPr id="9" name="Titre 1"/>
          <p:cNvSpPr>
            <a:spLocks noGrp="1"/>
          </p:cNvSpPr>
          <p:nvPr>
            <p:ph type="ctrTitle" hasCustomPrompt="1"/>
          </p:nvPr>
        </p:nvSpPr>
        <p:spPr>
          <a:xfrm>
            <a:off x="2699796" y="1621076"/>
            <a:ext cx="5544615" cy="2138809"/>
          </a:xfrm>
        </p:spPr>
        <p:txBody>
          <a:bodyPr anchor="t">
            <a:noAutofit/>
          </a:bodyPr>
          <a:lstStyle>
            <a:lvl1pPr algn="l">
              <a:lnSpc>
                <a:spcPct val="85000"/>
              </a:lnSpc>
              <a:defRPr sz="3600" b="1" cap="all" baseline="0">
                <a:solidFill>
                  <a:srgbClr val="646567"/>
                </a:solidFill>
              </a:defRPr>
            </a:lvl1pPr>
          </a:lstStyle>
          <a:p>
            <a:r>
              <a:rPr lang="fr-FR" dirty="0"/>
              <a:t>Titre de la partie</a:t>
            </a:r>
          </a:p>
        </p:txBody>
      </p:sp>
      <p:sp>
        <p:nvSpPr>
          <p:cNvPr id="12" name="Espace réservé du pied de page 11"/>
          <p:cNvSpPr>
            <a:spLocks noGrp="1"/>
          </p:cNvSpPr>
          <p:nvPr>
            <p:ph type="ftr" sz="quarter" idx="11"/>
          </p:nvPr>
        </p:nvSpPr>
        <p:spPr/>
        <p:txBody>
          <a:bodyPr/>
          <a:lstStyle/>
          <a:p>
            <a:pPr>
              <a:defRPr/>
            </a:pPr>
            <a:r>
              <a:rPr lang="fr-FR" dirty="0"/>
              <a:t>Notions d'architecture</a:t>
            </a:r>
          </a:p>
        </p:txBody>
      </p:sp>
      <p:sp>
        <p:nvSpPr>
          <p:cNvPr id="13" name="Espace réservé du numéro de diapositive 12"/>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pic>
        <p:nvPicPr>
          <p:cNvPr id="3" name="Image 2" descr="puce-donu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spTree>
    <p:extLst>
      <p:ext uri="{BB962C8B-B14F-4D97-AF65-F5344CB8AC3E}">
        <p14:creationId xmlns:p14="http://schemas.microsoft.com/office/powerpoint/2010/main" val="1936646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pied de page 2"/>
          <p:cNvSpPr>
            <a:spLocks noGrp="1"/>
          </p:cNvSpPr>
          <p:nvPr>
            <p:ph type="ftr" sz="quarter" idx="10"/>
          </p:nvPr>
        </p:nvSpPr>
        <p:spPr/>
        <p:txBody>
          <a:bodyPr/>
          <a:lstStyle/>
          <a:p>
            <a:pPr>
              <a:defRPr/>
            </a:pPr>
            <a:r>
              <a:rPr lang="fr-FR" noProof="0" dirty="0"/>
              <a:t>Notions d'architecture</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noProof="0" smtClean="0"/>
              <a:pPr>
                <a:defRPr/>
              </a:pPr>
              <a:t>‹N°›</a:t>
            </a:fld>
            <a:endParaRPr lang="fr-FR" noProof="0" dirty="0"/>
          </a:p>
        </p:txBody>
      </p:sp>
      <p:cxnSp>
        <p:nvCxnSpPr>
          <p:cNvPr id="6" name="Connecteur droit 5"/>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1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1_TITRE ET VISUEL">
    <p:bg>
      <p:bgPr>
        <a:gradFill flip="none" rotWithShape="1">
          <a:gsLst>
            <a:gs pos="0">
              <a:schemeClr val="tx1"/>
            </a:gs>
            <a:gs pos="100000">
              <a:srgbClr val="EFEEED"/>
            </a:gs>
          </a:gsLst>
          <a:lin ang="5400000" scaled="0"/>
          <a:tileRect/>
        </a:gradFill>
        <a:effectLst/>
      </p:bgPr>
    </p:bg>
    <p:spTree>
      <p:nvGrpSpPr>
        <p:cNvPr id="1" name=""/>
        <p:cNvGrpSpPr/>
        <p:nvPr/>
      </p:nvGrpSpPr>
      <p:grpSpPr>
        <a:xfrm>
          <a:off x="0" y="0"/>
          <a:ext cx="0" cy="0"/>
          <a:chOff x="0" y="0"/>
          <a:chExt cx="0" cy="0"/>
        </a:xfrm>
      </p:grpSpPr>
      <p:sp>
        <p:nvSpPr>
          <p:cNvPr id="19" name="Rectangle 18"/>
          <p:cNvSpPr/>
          <p:nvPr/>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5" name="Picture 4" descr="C:\Users\ChristineB\Seenk-D\BNPP\2015-02\PPT_43-06.png"/>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3" descr="C:\Users\ChristineB\Seenk-D\BNPP\2015-02\PPT_43-08.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Image 21" descr="label-quadr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0" name="Rectangle 19"/>
          <p:cNvSpPr/>
          <p:nvPr/>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5" y="191693"/>
            <a:ext cx="5328592" cy="939898"/>
          </a:xfrm>
        </p:spPr>
        <p:txBody>
          <a:bodyPr anchor="t">
            <a:noAutofit/>
          </a:bodyPr>
          <a:lstStyle>
            <a:lvl1pPr algn="l">
              <a:lnSpc>
                <a:spcPct val="85000"/>
              </a:lnSpc>
              <a:defRPr sz="3600" b="1" cap="all" baseline="0">
                <a:solidFill>
                  <a:schemeClr val="bg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5536" y="1131590"/>
            <a:ext cx="5328000" cy="324000"/>
          </a:xfrm>
          <a:prstGeom prst="rect">
            <a:avLst/>
          </a:prstGeom>
        </p:spPr>
        <p:txBody>
          <a:bodyPr anchor="ctr">
            <a:normAutofit/>
          </a:bodyPr>
          <a:lstStyle>
            <a:lvl1pPr marL="0" indent="0" algn="l">
              <a:buNone/>
              <a:defRPr sz="250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8" y="3651870"/>
            <a:ext cx="3168000" cy="162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8" y="3819510"/>
            <a:ext cx="3168000" cy="162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sp>
        <p:nvSpPr>
          <p:cNvPr id="14" name="Rectangle 13"/>
          <p:cNvSpPr/>
          <p:nvPr userDrawn="1"/>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Picture 4" descr="C:\Users\ChristineB\Seenk-D\BNPP\2015-02\PPT_43-06.png"/>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3" descr="C:\Users\ChristineB\Seenk-D\BNPP\2015-02\PPT_43-08.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Image 17" descr="label-quadri.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1" name="Rectangle 20"/>
          <p:cNvSpPr/>
          <p:nvPr userDrawn="1"/>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Tree>
    <p:extLst>
      <p:ext uri="{BB962C8B-B14F-4D97-AF65-F5344CB8AC3E}">
        <p14:creationId xmlns:p14="http://schemas.microsoft.com/office/powerpoint/2010/main" val="82985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11" name="Espace réservé du contenu 2"/>
          <p:cNvSpPr>
            <a:spLocks noGrp="1"/>
          </p:cNvSpPr>
          <p:nvPr>
            <p:ph idx="1"/>
          </p:nvPr>
        </p:nvSpPr>
        <p:spPr>
          <a:xfrm>
            <a:off x="342578" y="852985"/>
            <a:ext cx="8460000" cy="3588847"/>
          </a:xfrm>
          <a:prstGeom prst="rect">
            <a:avLst/>
          </a:prstGeom>
        </p:spPr>
        <p:txBody>
          <a:bodyPr/>
          <a:lstStyle>
            <a:lvl1pPr marL="285750" indent="-285750">
              <a:buClr>
                <a:schemeClr val="accent2"/>
              </a:buClr>
              <a:buFont typeface="Lucida Grande"/>
              <a:buChar char="●"/>
              <a:defRPr>
                <a:solidFill>
                  <a:srgbClr val="323334"/>
                </a:solidFill>
              </a:defRPr>
            </a:lvl1pPr>
            <a:lvl2pPr marL="358775" indent="-179388">
              <a:buClr>
                <a:schemeClr val="accent5"/>
              </a:buClr>
              <a:buSzPct val="90000"/>
              <a:buFontTx/>
              <a:buBlip>
                <a:blip r:embed="rId2" r:link="rId3"/>
              </a:buBlip>
              <a:defRPr>
                <a:solidFill>
                  <a:srgbClr val="323334"/>
                </a:solidFill>
              </a:defRPr>
            </a:lvl2pPr>
            <a:lvl3pPr marL="538163" indent="-182563">
              <a:buClr>
                <a:schemeClr val="accent1"/>
              </a:buClr>
              <a:buFont typeface="Arial"/>
              <a:buChar char="•"/>
              <a:defRPr b="0">
                <a:solidFill>
                  <a:schemeClr val="bg1">
                    <a:lumMod val="50000"/>
                  </a:schemeClr>
                </a:solidFill>
              </a:defRPr>
            </a:lvl3pPr>
            <a:lvl4pPr marL="719138" indent="-173038">
              <a:buClr>
                <a:schemeClr val="accent4"/>
              </a:buClr>
              <a:defRPr>
                <a:solidFill>
                  <a:schemeClr val="accent2"/>
                </a:solidFill>
              </a:defRPr>
            </a:lvl4pPr>
            <a:lvl5pPr marL="3175" indent="4763">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Titre 7"/>
          <p:cNvSpPr>
            <a:spLocks noGrp="1"/>
          </p:cNvSpPr>
          <p:nvPr>
            <p:ph type="title"/>
          </p:nvPr>
        </p:nvSpPr>
        <p:spPr/>
        <p:txBody>
          <a:bodyPr/>
          <a:lstStyle/>
          <a:p>
            <a:r>
              <a:rPr lang="fr-FR"/>
              <a:t>Cliquez et modifiez le titre</a:t>
            </a:r>
          </a:p>
        </p:txBody>
      </p:sp>
      <p:cxnSp>
        <p:nvCxnSpPr>
          <p:cNvPr id="16" name="Connecteur droit 15"/>
          <p:cNvCxnSpPr/>
          <p:nvPr/>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
        <p:nvSpPr>
          <p:cNvPr id="7" name="Espace réservé du pied de page 6"/>
          <p:cNvSpPr>
            <a:spLocks noGrp="1"/>
          </p:cNvSpPr>
          <p:nvPr>
            <p:ph type="ftr" sz="quarter" idx="11"/>
          </p:nvPr>
        </p:nvSpPr>
        <p:spPr/>
        <p:txBody>
          <a:bodyPr/>
          <a:lstStyle/>
          <a:p>
            <a:pPr>
              <a:defRPr/>
            </a:pPr>
            <a:r>
              <a:rPr lang="fr-FR"/>
              <a:t>Notions d'architecture</a:t>
            </a:r>
            <a:endParaRPr lang="fr-FR" dirty="0"/>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cxnSp>
        <p:nvCxnSpPr>
          <p:cNvPr id="10" name="Connecteur droit 9"/>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295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RTIE">
    <p:spTree>
      <p:nvGrpSpPr>
        <p:cNvPr id="1" name=""/>
        <p:cNvGrpSpPr/>
        <p:nvPr/>
      </p:nvGrpSpPr>
      <p:grpSpPr>
        <a:xfrm>
          <a:off x="0" y="0"/>
          <a:ext cx="0" cy="0"/>
          <a:chOff x="0" y="0"/>
          <a:chExt cx="0" cy="0"/>
        </a:xfrm>
      </p:grpSpPr>
      <p:sp>
        <p:nvSpPr>
          <p:cNvPr id="9" name="Titre 1"/>
          <p:cNvSpPr>
            <a:spLocks noGrp="1"/>
          </p:cNvSpPr>
          <p:nvPr>
            <p:ph type="ctrTitle" hasCustomPrompt="1"/>
          </p:nvPr>
        </p:nvSpPr>
        <p:spPr>
          <a:xfrm>
            <a:off x="2699796" y="1621076"/>
            <a:ext cx="5544615" cy="2138809"/>
          </a:xfrm>
        </p:spPr>
        <p:txBody>
          <a:bodyPr anchor="t">
            <a:noAutofit/>
          </a:bodyPr>
          <a:lstStyle>
            <a:lvl1pPr algn="l">
              <a:lnSpc>
                <a:spcPct val="85000"/>
              </a:lnSpc>
              <a:defRPr sz="3600" b="1" cap="all" baseline="0">
                <a:solidFill>
                  <a:srgbClr val="646567"/>
                </a:solidFill>
              </a:defRPr>
            </a:lvl1pPr>
          </a:lstStyle>
          <a:p>
            <a:r>
              <a:rPr lang="fr-FR" dirty="0"/>
              <a:t>Titre de la partie</a:t>
            </a:r>
          </a:p>
        </p:txBody>
      </p:sp>
      <p:sp>
        <p:nvSpPr>
          <p:cNvPr id="12" name="Espace réservé du pied de page 11"/>
          <p:cNvSpPr>
            <a:spLocks noGrp="1"/>
          </p:cNvSpPr>
          <p:nvPr>
            <p:ph type="ftr" sz="quarter" idx="11"/>
          </p:nvPr>
        </p:nvSpPr>
        <p:spPr/>
        <p:txBody>
          <a:bodyPr/>
          <a:lstStyle/>
          <a:p>
            <a:pPr>
              <a:defRPr/>
            </a:pPr>
            <a:r>
              <a:rPr lang="fr-FR"/>
              <a:t>Notions d'architecture</a:t>
            </a:r>
            <a:endParaRPr lang="fr-FR" dirty="0"/>
          </a:p>
        </p:txBody>
      </p:sp>
      <p:sp>
        <p:nvSpPr>
          <p:cNvPr id="13" name="Espace réservé du numéro de diapositive 12"/>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pic>
        <p:nvPicPr>
          <p:cNvPr id="3" name="Image 2" descr="puce-donu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pic>
        <p:nvPicPr>
          <p:cNvPr id="6" name="Image 5" descr="puce-donu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63998" y="1563641"/>
            <a:ext cx="632178" cy="632177"/>
          </a:xfrm>
          <a:prstGeom prst="rect">
            <a:avLst/>
          </a:prstGeom>
        </p:spPr>
      </p:pic>
    </p:spTree>
    <p:extLst>
      <p:ext uri="{BB962C8B-B14F-4D97-AF65-F5344CB8AC3E}">
        <p14:creationId xmlns:p14="http://schemas.microsoft.com/office/powerpoint/2010/main" val="193664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pied de page 2"/>
          <p:cNvSpPr>
            <a:spLocks noGrp="1"/>
          </p:cNvSpPr>
          <p:nvPr>
            <p:ph type="ftr" sz="quarter" idx="10"/>
          </p:nvPr>
        </p:nvSpPr>
        <p:spPr/>
        <p:txBody>
          <a:bodyPr/>
          <a:lstStyle/>
          <a:p>
            <a:pPr>
              <a:defRPr/>
            </a:pPr>
            <a:r>
              <a:rPr lang="fr-FR" noProof="0"/>
              <a:t>Notions d'architecture</a:t>
            </a:r>
            <a:endParaRPr lang="fr-FR" noProof="0"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noProof="0" smtClean="0"/>
              <a:pPr>
                <a:defRPr/>
              </a:pPr>
              <a:t>‹N°›</a:t>
            </a:fld>
            <a:endParaRPr lang="fr-FR" noProof="0" dirty="0"/>
          </a:p>
        </p:txBody>
      </p:sp>
      <p:cxnSp>
        <p:nvCxnSpPr>
          <p:cNvPr id="6" name="Connecteur droit 5"/>
          <p:cNvCxnSpPr/>
          <p:nvPr/>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userDrawn="1"/>
        </p:nvCxnSpPr>
        <p:spPr>
          <a:xfrm>
            <a:off x="342578" y="659250"/>
            <a:ext cx="8460000"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617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1_TITRE ET VISUEL">
    <p:bg>
      <p:bgPr>
        <a:gradFill flip="none" rotWithShape="1">
          <a:gsLst>
            <a:gs pos="0">
              <a:schemeClr val="tx1"/>
            </a:gs>
            <a:gs pos="100000">
              <a:srgbClr val="EFEEED"/>
            </a:gs>
          </a:gsLst>
          <a:lin ang="5400000" scaled="0"/>
          <a:tileRect/>
        </a:gradFill>
        <a:effectLst/>
      </p:bgPr>
    </p:bg>
    <p:spTree>
      <p:nvGrpSpPr>
        <p:cNvPr id="1" name=""/>
        <p:cNvGrpSpPr/>
        <p:nvPr/>
      </p:nvGrpSpPr>
      <p:grpSpPr>
        <a:xfrm>
          <a:off x="0" y="0"/>
          <a:ext cx="0" cy="0"/>
          <a:chOff x="0" y="0"/>
          <a:chExt cx="0" cy="0"/>
        </a:xfrm>
      </p:grpSpPr>
      <p:sp>
        <p:nvSpPr>
          <p:cNvPr id="19" name="Rectangle 18"/>
          <p:cNvSpPr/>
          <p:nvPr/>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5" name="Picture 4" descr="C:\Users\ChristineB\Seenk-D\BNPP\2015-02\PPT_43-06.png"/>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3" descr="C:\Users\ChristineB\Seenk-D\BNPP\2015-02\PPT_43-08.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Image 21" descr="label-quadri.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0" name="Rectangle 19"/>
          <p:cNvSpPr/>
          <p:nvPr/>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390205" y="191693"/>
            <a:ext cx="5328592" cy="939898"/>
          </a:xfrm>
        </p:spPr>
        <p:txBody>
          <a:bodyPr anchor="t">
            <a:noAutofit/>
          </a:bodyPr>
          <a:lstStyle>
            <a:lvl1pPr algn="l">
              <a:lnSpc>
                <a:spcPct val="85000"/>
              </a:lnSpc>
              <a:defRPr sz="3600" b="1" cap="all" baseline="0">
                <a:solidFill>
                  <a:schemeClr val="bg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395536" y="1131590"/>
            <a:ext cx="5328000" cy="324000"/>
          </a:xfrm>
          <a:prstGeom prst="rect">
            <a:avLst/>
          </a:prstGeom>
        </p:spPr>
        <p:txBody>
          <a:bodyPr anchor="ctr">
            <a:normAutofit/>
          </a:bodyPr>
          <a:lstStyle>
            <a:lvl1pPr marL="0" indent="0" algn="l">
              <a:buNone/>
              <a:defRPr sz="250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231058" y="3651870"/>
            <a:ext cx="3168000" cy="162000"/>
          </a:xfrm>
          <a:prstGeom prst="rect">
            <a:avLst/>
          </a:prstGeom>
        </p:spPr>
        <p:txBody>
          <a:bodyPr anchor="ctr">
            <a:normAutofit/>
          </a:bodyPr>
          <a:lstStyle>
            <a:lvl1pPr marL="0" indent="0" algn="l">
              <a:buNone/>
              <a:defRPr sz="1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Nom Prénom</a:t>
            </a:r>
          </a:p>
        </p:txBody>
      </p:sp>
      <p:sp>
        <p:nvSpPr>
          <p:cNvPr id="12" name="Espace réservé du texte 2"/>
          <p:cNvSpPr>
            <a:spLocks noGrp="1"/>
          </p:cNvSpPr>
          <p:nvPr>
            <p:ph type="body" idx="14" hasCustomPrompt="1"/>
          </p:nvPr>
        </p:nvSpPr>
        <p:spPr>
          <a:xfrm>
            <a:off x="1231058" y="3819510"/>
            <a:ext cx="3168000" cy="162000"/>
          </a:xfrm>
          <a:prstGeom prst="rect">
            <a:avLst/>
          </a:prstGeom>
        </p:spPr>
        <p:txBody>
          <a:bodyPr anchor="ctr">
            <a:normAutofit/>
          </a:bodyPr>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dirty="0"/>
              <a:t>Lieu, 00/00/2015</a:t>
            </a:r>
          </a:p>
        </p:txBody>
      </p:sp>
      <p:sp>
        <p:nvSpPr>
          <p:cNvPr id="14" name="Rectangle 13"/>
          <p:cNvSpPr/>
          <p:nvPr userDrawn="1"/>
        </p:nvSpPr>
        <p:spPr>
          <a:xfrm>
            <a:off x="0" y="3811776"/>
            <a:ext cx="9144000" cy="13317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Picture 4" descr="C:\Users\ChristineB\Seenk-D\BNPP\2015-02\PPT_43-06.png"/>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07976" y="4233445"/>
            <a:ext cx="2959614" cy="6126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3" descr="C:\Users\ChristineB\Seenk-D\BNPP\2015-02\PPT_43-08.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570589" y="4419718"/>
            <a:ext cx="3206503" cy="219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Image 17" descr="label-quadri.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753749" y="2859783"/>
            <a:ext cx="1066405" cy="795128"/>
          </a:xfrm>
          <a:prstGeom prst="rect">
            <a:avLst/>
          </a:prstGeom>
        </p:spPr>
      </p:pic>
      <p:sp>
        <p:nvSpPr>
          <p:cNvPr id="21" name="Rectangle 20"/>
          <p:cNvSpPr/>
          <p:nvPr userDrawn="1"/>
        </p:nvSpPr>
        <p:spPr>
          <a:xfrm>
            <a:off x="1097941" y="3586720"/>
            <a:ext cx="3492000" cy="452496"/>
          </a:xfrm>
          <a:prstGeom prst="rect">
            <a:avLst/>
          </a:prstGeom>
          <a:solidFill>
            <a:srgbClr val="00A76C"/>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A0C873"/>
              </a:solidFill>
              <a:effectLst/>
              <a:uLnTx/>
              <a:uFillTx/>
              <a:latin typeface="Arial"/>
              <a:ea typeface="+mn-ea"/>
              <a:cs typeface="+mn-cs"/>
            </a:endParaRPr>
          </a:p>
        </p:txBody>
      </p:sp>
    </p:spTree>
    <p:extLst>
      <p:ext uri="{BB962C8B-B14F-4D97-AF65-F5344CB8AC3E}">
        <p14:creationId xmlns:p14="http://schemas.microsoft.com/office/powerpoint/2010/main" val="82985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file://localhost/Users/carolinedargein/Documents/BLEND/BLEND_Clients/CLIENTS_OK-2014/BNP%20PARIBAS/ITG/PRESE_ITG/donut-orange.png" TargetMode="Externa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10" Type="http://schemas.openxmlformats.org/officeDocument/2006/relationships/image" Target="file://localhost/Users/carolinedargein/Documents/BLEND/BLEND_Clients/CLIENTS_OK-2014/BNP%20PARIBAS/ITG/PRESE_ITG/donut-orange.png" TargetMode="External"/><Relationship Id="rId4" Type="http://schemas.openxmlformats.org/officeDocument/2006/relationships/slideLayout" Target="../slideLayouts/slideLayout8.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3.xml"/><Relationship Id="rId10" Type="http://schemas.openxmlformats.org/officeDocument/2006/relationships/image" Target="file://localhost/Users/carolinedargein/Documents/BLEND/BLEND_Clients/CLIENTS_OK-2014/BNP%20PARIBAS/ITG/PRESE_ITG/donut-orange.png" TargetMode="External"/><Relationship Id="rId4" Type="http://schemas.openxmlformats.org/officeDocument/2006/relationships/slideLayout" Target="../slideLayouts/slideLayout12.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578" y="86616"/>
            <a:ext cx="8460000" cy="559248"/>
          </a:xfrm>
          <a:prstGeom prst="rect">
            <a:avLst/>
          </a:prstGeom>
        </p:spPr>
        <p:txBody>
          <a:bodyPr vert="horz" lIns="0" tIns="0" rIns="0" bIns="0" rtlCol="0" anchor="ctr" anchorCtr="0">
            <a:normAutofit/>
          </a:bodyPr>
          <a:lstStyle/>
          <a:p>
            <a:r>
              <a:rPr lang="fr-FR" noProof="0" dirty="0"/>
              <a:t>Modifiez le style du titre</a:t>
            </a:r>
          </a:p>
        </p:txBody>
      </p:sp>
      <p:cxnSp>
        <p:nvCxnSpPr>
          <p:cNvPr id="11" name="Connecteur droit 10"/>
          <p:cNvCxnSpPr/>
          <p:nvPr/>
        </p:nvCxnSpPr>
        <p:spPr>
          <a:xfrm>
            <a:off x="342578" y="4576830"/>
            <a:ext cx="846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5"/>
          <p:cNvSpPr>
            <a:spLocks noGrp="1" noChangeArrowheads="1"/>
          </p:cNvSpPr>
          <p:nvPr>
            <p:ph type="ftr" sz="quarter" idx="3"/>
          </p:nvPr>
        </p:nvSpPr>
        <p:spPr bwMode="auto">
          <a:xfrm>
            <a:off x="6300192" y="4796670"/>
            <a:ext cx="2016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a:solidFill>
                  <a:schemeClr val="bg1"/>
                </a:solidFill>
              </a:defRPr>
            </a:lvl1pPr>
          </a:lstStyle>
          <a:p>
            <a:pPr>
              <a:defRPr/>
            </a:pPr>
            <a:r>
              <a:rPr lang="fr-FR" noProof="0" dirty="0"/>
              <a:t>Notions d'architecture</a:t>
            </a:r>
          </a:p>
        </p:txBody>
      </p:sp>
      <p:sp>
        <p:nvSpPr>
          <p:cNvPr id="17" name="Espace réservé du numéro de diapositive 16"/>
          <p:cNvSpPr>
            <a:spLocks noGrp="1" noChangeArrowheads="1"/>
          </p:cNvSpPr>
          <p:nvPr>
            <p:ph type="sldNum" sz="quarter" idx="4"/>
          </p:nvPr>
        </p:nvSpPr>
        <p:spPr bwMode="auto">
          <a:xfrm>
            <a:off x="8369769" y="4796670"/>
            <a:ext cx="180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b="1">
                <a:solidFill>
                  <a:schemeClr val="bg1"/>
                </a:solidFill>
              </a:defRPr>
            </a:lvl1pPr>
          </a:lstStyle>
          <a:p>
            <a:pPr>
              <a:defRPr/>
            </a:pPr>
            <a:fld id="{276219AF-F5ED-455B-A512-B03AB3602319}" type="slidenum">
              <a:rPr lang="fr-FR" noProof="0" smtClean="0"/>
              <a:pPr>
                <a:defRPr/>
              </a:pPr>
              <a:t>‹N°›</a:t>
            </a:fld>
            <a:endParaRPr lang="fr-FR" noProof="0" dirty="0"/>
          </a:p>
        </p:txBody>
      </p:sp>
      <p:sp>
        <p:nvSpPr>
          <p:cNvPr id="5" name="Espace réservé du texte 4"/>
          <p:cNvSpPr>
            <a:spLocks noGrp="1"/>
          </p:cNvSpPr>
          <p:nvPr>
            <p:ph type="body" idx="1"/>
          </p:nvPr>
        </p:nvSpPr>
        <p:spPr>
          <a:xfrm>
            <a:off x="323527" y="843559"/>
            <a:ext cx="8496622" cy="3751064"/>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2" name="Picture 3" descr="C:\Users\ChristineB\Seenk-D\BNPP\2015-02\PPT_43-07.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647369" y="4689119"/>
            <a:ext cx="1548000" cy="3198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4" descr="C:\Users\ChristineB\Seenk-D\BNPP\2015-02\PPT_43-08.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915817" y="4785570"/>
            <a:ext cx="2088000" cy="1429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Image 15" descr="label-quadr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0689" y="116012"/>
            <a:ext cx="589467" cy="439515"/>
          </a:xfrm>
          <a:prstGeom prst="rect">
            <a:avLst/>
          </a:prstGeom>
        </p:spPr>
      </p:pic>
    </p:spTree>
    <p:extLst>
      <p:ext uri="{BB962C8B-B14F-4D97-AF65-F5344CB8AC3E}">
        <p14:creationId xmlns:p14="http://schemas.microsoft.com/office/powerpoint/2010/main" val="1743258389"/>
      </p:ext>
    </p:extLst>
  </p:cSld>
  <p:clrMap bg1="dk1" tx1="lt1" bg2="dk2" tx2="lt2" accent1="accent1" accent2="accent2" accent3="accent3" accent4="accent4" accent5="accent5" accent6="accent6" hlink="hlink" folHlink="folHlink"/>
  <p:sldLayoutIdLst>
    <p:sldLayoutId id="2147483702" r:id="rId1"/>
    <p:sldLayoutId id="2147483691" r:id="rId2"/>
    <p:sldLayoutId id="2147483692" r:id="rId3"/>
    <p:sldLayoutId id="2147483693" r:id="rId4"/>
  </p:sldLayoutIdLst>
  <p:hf hdr="0"/>
  <p:txStyles>
    <p:titleStyle>
      <a:lvl1pPr algn="l" defTabSz="914400" rtl="0" eaLnBrk="1" latinLnBrk="0" hangingPunct="1">
        <a:spcBef>
          <a:spcPct val="0"/>
        </a:spcBef>
        <a:buNone/>
        <a:defRPr sz="3000" b="1" kern="1200">
          <a:solidFill>
            <a:srgbClr val="0000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chemeClr val="bg1">
              <a:lumMod val="50000"/>
            </a:schemeClr>
          </a:solidFill>
          <a:latin typeface="+mn-lt"/>
          <a:ea typeface="+mn-ea"/>
          <a:cs typeface="+mn-cs"/>
        </a:defRPr>
      </a:lvl1pPr>
      <a:lvl2pPr marL="552450" marR="0" indent="-285750" algn="l" defTabSz="914400" rtl="0" eaLnBrk="1" fontAlgn="auto" latinLnBrk="0" hangingPunct="1">
        <a:lnSpc>
          <a:spcPct val="100000"/>
        </a:lnSpc>
        <a:spcBef>
          <a:spcPts val="200"/>
        </a:spcBef>
        <a:spcAft>
          <a:spcPts val="0"/>
        </a:spcAft>
        <a:buClr>
          <a:srgbClr val="49B170"/>
        </a:buClr>
        <a:buSzPct val="90000"/>
        <a:buFontTx/>
        <a:buBlip>
          <a:blip r:embed="rId9" r:link="rId10"/>
        </a:buBlip>
        <a:tabLst/>
        <a:defRPr sz="1600" kern="1200">
          <a:solidFill>
            <a:schemeClr val="bg1">
              <a:lumMod val="50000"/>
            </a:schemeClr>
          </a:solidFill>
          <a:latin typeface="+mn-lt"/>
          <a:ea typeface="+mn-ea"/>
          <a:cs typeface="+mn-cs"/>
        </a:defRPr>
      </a:lvl2pPr>
      <a:lvl3pPr marL="811213" marR="0" indent="-285750"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1166813" marR="0" indent="-176213" algn="l" defTabSz="914400" rtl="0" eaLnBrk="1" fontAlgn="auto" latinLnBrk="0" hangingPunct="1">
        <a:lnSpc>
          <a:spcPct val="100000"/>
        </a:lnSpc>
        <a:spcBef>
          <a:spcPts val="200"/>
        </a:spcBef>
        <a:spcAft>
          <a:spcPts val="0"/>
        </a:spcAft>
        <a:buClr>
          <a:schemeClr val="tx2"/>
        </a:buClr>
        <a:buSzTx/>
        <a:buFont typeface="Arial"/>
        <a:buChar char="•"/>
        <a:tabLst/>
        <a:defRPr sz="1200" kern="1200">
          <a:solidFill>
            <a:schemeClr val="tx2"/>
          </a:solidFill>
          <a:latin typeface="+mn-lt"/>
          <a:ea typeface="+mn-ea"/>
          <a:cs typeface="+mn-cs"/>
        </a:defRPr>
      </a:lvl4pPr>
      <a:lvl5pPr marL="0" marR="0" indent="0"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578" y="86616"/>
            <a:ext cx="8460000" cy="559248"/>
          </a:xfrm>
          <a:prstGeom prst="rect">
            <a:avLst/>
          </a:prstGeom>
        </p:spPr>
        <p:txBody>
          <a:bodyPr vert="horz" lIns="0" tIns="0" rIns="0" bIns="0" rtlCol="0" anchor="ctr" anchorCtr="0">
            <a:normAutofit/>
          </a:bodyPr>
          <a:lstStyle/>
          <a:p>
            <a:r>
              <a:rPr lang="fr-FR" noProof="0" dirty="0"/>
              <a:t>Modifiez le style du titre</a:t>
            </a:r>
          </a:p>
        </p:txBody>
      </p:sp>
      <p:cxnSp>
        <p:nvCxnSpPr>
          <p:cNvPr id="11" name="Connecteur droit 10"/>
          <p:cNvCxnSpPr/>
          <p:nvPr/>
        </p:nvCxnSpPr>
        <p:spPr>
          <a:xfrm>
            <a:off x="342578" y="4576830"/>
            <a:ext cx="846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5"/>
          <p:cNvSpPr>
            <a:spLocks noGrp="1" noChangeArrowheads="1"/>
          </p:cNvSpPr>
          <p:nvPr>
            <p:ph type="ftr" sz="quarter" idx="3"/>
          </p:nvPr>
        </p:nvSpPr>
        <p:spPr bwMode="auto">
          <a:xfrm>
            <a:off x="6300192" y="4796670"/>
            <a:ext cx="2016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a:solidFill>
                  <a:schemeClr val="bg1"/>
                </a:solidFill>
              </a:defRPr>
            </a:lvl1pPr>
          </a:lstStyle>
          <a:p>
            <a:pPr>
              <a:defRPr/>
            </a:pPr>
            <a:r>
              <a:rPr lang="fr-FR" noProof="0"/>
              <a:t>Notions d'architecture</a:t>
            </a:r>
            <a:endParaRPr lang="fr-FR" noProof="0" dirty="0"/>
          </a:p>
        </p:txBody>
      </p:sp>
      <p:sp>
        <p:nvSpPr>
          <p:cNvPr id="17" name="Espace réservé du numéro de diapositive 16"/>
          <p:cNvSpPr>
            <a:spLocks noGrp="1" noChangeArrowheads="1"/>
          </p:cNvSpPr>
          <p:nvPr>
            <p:ph type="sldNum" sz="quarter" idx="4"/>
          </p:nvPr>
        </p:nvSpPr>
        <p:spPr bwMode="auto">
          <a:xfrm>
            <a:off x="8369769" y="4796670"/>
            <a:ext cx="180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b="1">
                <a:solidFill>
                  <a:schemeClr val="bg1"/>
                </a:solidFill>
              </a:defRPr>
            </a:lvl1pPr>
          </a:lstStyle>
          <a:p>
            <a:pPr>
              <a:defRPr/>
            </a:pPr>
            <a:fld id="{276219AF-F5ED-455B-A512-B03AB3602319}" type="slidenum">
              <a:rPr lang="fr-FR" noProof="0" smtClean="0"/>
              <a:pPr>
                <a:defRPr/>
              </a:pPr>
              <a:t>‹N°›</a:t>
            </a:fld>
            <a:endParaRPr lang="fr-FR" noProof="0" dirty="0"/>
          </a:p>
        </p:txBody>
      </p:sp>
      <p:sp>
        <p:nvSpPr>
          <p:cNvPr id="5" name="Espace réservé du texte 4"/>
          <p:cNvSpPr>
            <a:spLocks noGrp="1"/>
          </p:cNvSpPr>
          <p:nvPr>
            <p:ph type="body" idx="1"/>
          </p:nvPr>
        </p:nvSpPr>
        <p:spPr>
          <a:xfrm>
            <a:off x="323527" y="843559"/>
            <a:ext cx="8496622" cy="3751064"/>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2" name="Picture 3" descr="C:\Users\ChristineB\Seenk-D\BNPP\2015-02\PPT_43-07.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647369" y="4689119"/>
            <a:ext cx="1548000" cy="3198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4" descr="C:\Users\ChristineB\Seenk-D\BNPP\2015-02\PPT_43-08.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915817" y="4785570"/>
            <a:ext cx="2088000" cy="1429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Image 15" descr="label-quadr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0689" y="116012"/>
            <a:ext cx="589467" cy="439515"/>
          </a:xfrm>
          <a:prstGeom prst="rect">
            <a:avLst/>
          </a:prstGeom>
        </p:spPr>
      </p:pic>
    </p:spTree>
    <p:extLst>
      <p:ext uri="{BB962C8B-B14F-4D97-AF65-F5344CB8AC3E}">
        <p14:creationId xmlns:p14="http://schemas.microsoft.com/office/powerpoint/2010/main" val="1743258389"/>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hf hdr="0"/>
  <p:txStyles>
    <p:titleStyle>
      <a:lvl1pPr algn="l" defTabSz="914400" rtl="0" eaLnBrk="1" latinLnBrk="0" hangingPunct="1">
        <a:spcBef>
          <a:spcPct val="0"/>
        </a:spcBef>
        <a:buNone/>
        <a:defRPr sz="3000" b="1" kern="1200">
          <a:solidFill>
            <a:srgbClr val="0000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chemeClr val="bg1">
              <a:lumMod val="50000"/>
            </a:schemeClr>
          </a:solidFill>
          <a:latin typeface="+mn-lt"/>
          <a:ea typeface="+mn-ea"/>
          <a:cs typeface="+mn-cs"/>
        </a:defRPr>
      </a:lvl1pPr>
      <a:lvl2pPr marL="552450" marR="0" indent="-285750" algn="l" defTabSz="914400" rtl="0" eaLnBrk="1" fontAlgn="auto" latinLnBrk="0" hangingPunct="1">
        <a:lnSpc>
          <a:spcPct val="100000"/>
        </a:lnSpc>
        <a:spcBef>
          <a:spcPts val="200"/>
        </a:spcBef>
        <a:spcAft>
          <a:spcPts val="0"/>
        </a:spcAft>
        <a:buClr>
          <a:srgbClr val="49B170"/>
        </a:buClr>
        <a:buSzPct val="90000"/>
        <a:buFontTx/>
        <a:buBlip>
          <a:blip r:embed="rId9" r:link="rId10"/>
        </a:buBlip>
        <a:tabLst/>
        <a:defRPr sz="1600" kern="1200">
          <a:solidFill>
            <a:schemeClr val="bg1">
              <a:lumMod val="50000"/>
            </a:schemeClr>
          </a:solidFill>
          <a:latin typeface="+mn-lt"/>
          <a:ea typeface="+mn-ea"/>
          <a:cs typeface="+mn-cs"/>
        </a:defRPr>
      </a:lvl2pPr>
      <a:lvl3pPr marL="811213" marR="0" indent="-285750"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1166813" marR="0" indent="-176213" algn="l" defTabSz="914400" rtl="0" eaLnBrk="1" fontAlgn="auto" latinLnBrk="0" hangingPunct="1">
        <a:lnSpc>
          <a:spcPct val="100000"/>
        </a:lnSpc>
        <a:spcBef>
          <a:spcPts val="200"/>
        </a:spcBef>
        <a:spcAft>
          <a:spcPts val="0"/>
        </a:spcAft>
        <a:buClr>
          <a:schemeClr val="tx2"/>
        </a:buClr>
        <a:buSzTx/>
        <a:buFont typeface="Arial"/>
        <a:buChar char="•"/>
        <a:tabLst/>
        <a:defRPr sz="1200" kern="1200">
          <a:solidFill>
            <a:schemeClr val="tx2"/>
          </a:solidFill>
          <a:latin typeface="+mn-lt"/>
          <a:ea typeface="+mn-ea"/>
          <a:cs typeface="+mn-cs"/>
        </a:defRPr>
      </a:lvl4pPr>
      <a:lvl5pPr marL="0" marR="0" indent="0"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578" y="86616"/>
            <a:ext cx="8460000" cy="559248"/>
          </a:xfrm>
          <a:prstGeom prst="rect">
            <a:avLst/>
          </a:prstGeom>
        </p:spPr>
        <p:txBody>
          <a:bodyPr vert="horz" lIns="0" tIns="0" rIns="0" bIns="0" rtlCol="0" anchor="ctr" anchorCtr="0">
            <a:normAutofit/>
          </a:bodyPr>
          <a:lstStyle/>
          <a:p>
            <a:r>
              <a:rPr lang="fr-FR" noProof="0" dirty="0"/>
              <a:t>Modifiez le style du titre</a:t>
            </a:r>
          </a:p>
        </p:txBody>
      </p:sp>
      <p:cxnSp>
        <p:nvCxnSpPr>
          <p:cNvPr id="11" name="Connecteur droit 10"/>
          <p:cNvCxnSpPr/>
          <p:nvPr/>
        </p:nvCxnSpPr>
        <p:spPr>
          <a:xfrm>
            <a:off x="342578" y="4576830"/>
            <a:ext cx="846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5"/>
          <p:cNvSpPr>
            <a:spLocks noGrp="1" noChangeArrowheads="1"/>
          </p:cNvSpPr>
          <p:nvPr>
            <p:ph type="ftr" sz="quarter" idx="3"/>
          </p:nvPr>
        </p:nvSpPr>
        <p:spPr bwMode="auto">
          <a:xfrm>
            <a:off x="6300192" y="4796670"/>
            <a:ext cx="2016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a:solidFill>
                  <a:schemeClr val="bg1"/>
                </a:solidFill>
              </a:defRPr>
            </a:lvl1pPr>
          </a:lstStyle>
          <a:p>
            <a:pPr>
              <a:defRPr/>
            </a:pPr>
            <a:r>
              <a:rPr lang="fr-FR" noProof="0"/>
              <a:t>Notions d'architecture</a:t>
            </a:r>
            <a:endParaRPr lang="fr-FR" noProof="0" dirty="0"/>
          </a:p>
        </p:txBody>
      </p:sp>
      <p:sp>
        <p:nvSpPr>
          <p:cNvPr id="17" name="Espace réservé du numéro de diapositive 16"/>
          <p:cNvSpPr>
            <a:spLocks noGrp="1" noChangeArrowheads="1"/>
          </p:cNvSpPr>
          <p:nvPr>
            <p:ph type="sldNum" sz="quarter" idx="4"/>
          </p:nvPr>
        </p:nvSpPr>
        <p:spPr bwMode="auto">
          <a:xfrm>
            <a:off x="8369769" y="4796670"/>
            <a:ext cx="180000" cy="135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b="1">
                <a:solidFill>
                  <a:schemeClr val="bg1"/>
                </a:solidFill>
              </a:defRPr>
            </a:lvl1pPr>
          </a:lstStyle>
          <a:p>
            <a:pPr>
              <a:defRPr/>
            </a:pPr>
            <a:fld id="{276219AF-F5ED-455B-A512-B03AB3602319}" type="slidenum">
              <a:rPr lang="fr-FR" noProof="0" smtClean="0"/>
              <a:pPr>
                <a:defRPr/>
              </a:pPr>
              <a:t>‹N°›</a:t>
            </a:fld>
            <a:endParaRPr lang="fr-FR" noProof="0" dirty="0"/>
          </a:p>
        </p:txBody>
      </p:sp>
      <p:sp>
        <p:nvSpPr>
          <p:cNvPr id="5" name="Espace réservé du texte 4"/>
          <p:cNvSpPr>
            <a:spLocks noGrp="1"/>
          </p:cNvSpPr>
          <p:nvPr>
            <p:ph type="body" idx="1"/>
          </p:nvPr>
        </p:nvSpPr>
        <p:spPr>
          <a:xfrm>
            <a:off x="323527" y="843559"/>
            <a:ext cx="8496622" cy="3751064"/>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2" name="Picture 3" descr="C:\Users\ChristineB\Seenk-D\BNPP\2015-02\PPT_43-07.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647369" y="4689119"/>
            <a:ext cx="1548000" cy="31983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4" descr="C:\Users\ChristineB\Seenk-D\BNPP\2015-02\PPT_43-08.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915817" y="4785570"/>
            <a:ext cx="2088000" cy="1429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Image 15" descr="label-quadr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0689" y="116012"/>
            <a:ext cx="589467" cy="439515"/>
          </a:xfrm>
          <a:prstGeom prst="rect">
            <a:avLst/>
          </a:prstGeom>
        </p:spPr>
      </p:pic>
    </p:spTree>
    <p:extLst>
      <p:ext uri="{BB962C8B-B14F-4D97-AF65-F5344CB8AC3E}">
        <p14:creationId xmlns:p14="http://schemas.microsoft.com/office/powerpoint/2010/main" val="174325838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hf hdr="0"/>
  <p:txStyles>
    <p:titleStyle>
      <a:lvl1pPr algn="l" defTabSz="914400" rtl="0" eaLnBrk="1" latinLnBrk="0" hangingPunct="1">
        <a:spcBef>
          <a:spcPct val="0"/>
        </a:spcBef>
        <a:buNone/>
        <a:defRPr sz="3000" b="1" kern="1200">
          <a:solidFill>
            <a:srgbClr val="0000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chemeClr val="bg1">
              <a:lumMod val="50000"/>
            </a:schemeClr>
          </a:solidFill>
          <a:latin typeface="+mn-lt"/>
          <a:ea typeface="+mn-ea"/>
          <a:cs typeface="+mn-cs"/>
        </a:defRPr>
      </a:lvl1pPr>
      <a:lvl2pPr marL="552450" marR="0" indent="-285750" algn="l" defTabSz="914400" rtl="0" eaLnBrk="1" fontAlgn="auto" latinLnBrk="0" hangingPunct="1">
        <a:lnSpc>
          <a:spcPct val="100000"/>
        </a:lnSpc>
        <a:spcBef>
          <a:spcPts val="200"/>
        </a:spcBef>
        <a:spcAft>
          <a:spcPts val="0"/>
        </a:spcAft>
        <a:buClr>
          <a:srgbClr val="49B170"/>
        </a:buClr>
        <a:buSzPct val="90000"/>
        <a:buFontTx/>
        <a:buBlip>
          <a:blip r:embed="rId9" r:link="rId10"/>
        </a:buBlip>
        <a:tabLst/>
        <a:defRPr sz="1600" kern="1200">
          <a:solidFill>
            <a:schemeClr val="bg1">
              <a:lumMod val="50000"/>
            </a:schemeClr>
          </a:solidFill>
          <a:latin typeface="+mn-lt"/>
          <a:ea typeface="+mn-ea"/>
          <a:cs typeface="+mn-cs"/>
        </a:defRPr>
      </a:lvl2pPr>
      <a:lvl3pPr marL="811213" marR="0" indent="-285750"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1166813" marR="0" indent="-176213" algn="l" defTabSz="914400" rtl="0" eaLnBrk="1" fontAlgn="auto" latinLnBrk="0" hangingPunct="1">
        <a:lnSpc>
          <a:spcPct val="100000"/>
        </a:lnSpc>
        <a:spcBef>
          <a:spcPts val="200"/>
        </a:spcBef>
        <a:spcAft>
          <a:spcPts val="0"/>
        </a:spcAft>
        <a:buClr>
          <a:schemeClr val="tx2"/>
        </a:buClr>
        <a:buSzTx/>
        <a:buFont typeface="Arial"/>
        <a:buChar char="•"/>
        <a:tabLst/>
        <a:defRPr sz="1200" kern="1200">
          <a:solidFill>
            <a:schemeClr val="tx2"/>
          </a:solidFill>
          <a:latin typeface="+mn-lt"/>
          <a:ea typeface="+mn-ea"/>
          <a:cs typeface="+mn-cs"/>
        </a:defRPr>
      </a:lvl4pPr>
      <a:lvl5pPr marL="0" marR="0" indent="0"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programmer.97things.oreilly.com/wiki/index.php/The_Three_Laws_of_Test-Driven_Developme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junit.org/junit5/"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osherove.com/blog/2005/4/3/naming-standards-for-unit-test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junit-team/junit4/wiki/rule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hyperlink" Target="http://osherove.com/blog/2005/4/3/naming-standards-for-unit-test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fr.wikipedia.org/wiki/Snake_case"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25.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ite.mockito.org/"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www.baeldung.com/mockito-behavior"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osherove.com/blog/2007/9/16/mocks-and-stubs-the-difference-is-in-the-flow-of-information.html" TargetMode="External"/><Relationship Id="rId4" Type="http://schemas.openxmlformats.org/officeDocument/2006/relationships/hyperlink" Target="http://www.baeldung.com/mockito-verif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file://localhost/Users/carolinedargein/Desktop/donut-orange.png"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0205" y="191692"/>
            <a:ext cx="8430270" cy="1443954"/>
          </a:xfrm>
        </p:spPr>
        <p:txBody>
          <a:bodyPr/>
          <a:lstStyle/>
          <a:p>
            <a:r>
              <a:rPr lang="fr-FR" sz="2400" dirty="0"/>
              <a:t>Formations dojo</a:t>
            </a:r>
            <a:br>
              <a:rPr lang="fr-FR" sz="2400" dirty="0"/>
            </a:br>
            <a:br>
              <a:rPr lang="fr-FR" sz="2400" dirty="0"/>
            </a:br>
            <a:r>
              <a:rPr lang="fr-FR" sz="2400" dirty="0"/>
              <a:t>test </a:t>
            </a:r>
            <a:r>
              <a:rPr lang="fr-FR" sz="2400" dirty="0" err="1"/>
              <a:t>driven</a:t>
            </a:r>
            <a:r>
              <a:rPr lang="fr-FR" sz="2400" dirty="0"/>
              <a:t> </a:t>
            </a:r>
            <a:r>
              <a:rPr lang="fr-FR" sz="2400" dirty="0" err="1"/>
              <a:t>development</a:t>
            </a:r>
            <a:r>
              <a:rPr lang="fr-FR" sz="2400" dirty="0"/>
              <a:t> (TDD)</a:t>
            </a:r>
            <a:endParaRPr lang="fr-FR" sz="2400" i="1" dirty="0"/>
          </a:p>
        </p:txBody>
      </p:sp>
      <p:sp>
        <p:nvSpPr>
          <p:cNvPr id="4" name="Espace réservé du texte 3"/>
          <p:cNvSpPr>
            <a:spLocks noGrp="1"/>
          </p:cNvSpPr>
          <p:nvPr>
            <p:ph type="body" idx="13"/>
          </p:nvPr>
        </p:nvSpPr>
        <p:spPr/>
        <p:txBody>
          <a:bodyPr>
            <a:normAutofit fontScale="32500" lnSpcReduction="20000"/>
          </a:bodyPr>
          <a:lstStyle/>
          <a:p>
            <a:r>
              <a:rPr lang="fr-FR" dirty="0"/>
              <a:t>Julien </a:t>
            </a:r>
            <a:r>
              <a:rPr lang="fr-FR" dirty="0" err="1"/>
              <a:t>goullon</a:t>
            </a:r>
            <a:endParaRPr lang="fr-FR" dirty="0"/>
          </a:p>
        </p:txBody>
      </p:sp>
      <p:sp>
        <p:nvSpPr>
          <p:cNvPr id="5" name="Espace réservé du texte 4"/>
          <p:cNvSpPr>
            <a:spLocks noGrp="1"/>
          </p:cNvSpPr>
          <p:nvPr>
            <p:ph type="body" idx="14"/>
          </p:nvPr>
        </p:nvSpPr>
        <p:spPr/>
        <p:txBody>
          <a:bodyPr>
            <a:normAutofit fontScale="32500" lnSpcReduction="20000"/>
          </a:bodyPr>
          <a:lstStyle/>
          <a:p>
            <a:r>
              <a:rPr lang="fr-FR" dirty="0"/>
              <a:t>Le  20/03//2018</a:t>
            </a:r>
          </a:p>
        </p:txBody>
      </p:sp>
    </p:spTree>
    <p:extLst>
      <p:ext uri="{BB962C8B-B14F-4D97-AF65-F5344CB8AC3E}">
        <p14:creationId xmlns:p14="http://schemas.microsoft.com/office/powerpoint/2010/main" val="1313749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Introduction</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10</a:t>
            </a:fld>
            <a:endParaRPr lang="fr-FR" dirty="0"/>
          </a:p>
        </p:txBody>
      </p:sp>
      <p:sp>
        <p:nvSpPr>
          <p:cNvPr id="3" name="Espace réservé du contenu 2"/>
          <p:cNvSpPr>
            <a:spLocks noGrp="1"/>
          </p:cNvSpPr>
          <p:nvPr>
            <p:ph idx="1"/>
          </p:nvPr>
        </p:nvSpPr>
        <p:spPr/>
        <p:txBody>
          <a:bodyPr>
            <a:normAutofit/>
          </a:bodyPr>
          <a:lstStyle/>
          <a:p>
            <a:pPr marL="179387" lvl="1" indent="0">
              <a:buNone/>
            </a:pPr>
            <a:endParaRPr lang="fr-FR" dirty="0"/>
          </a:p>
          <a:p>
            <a:pPr marL="179387" lvl="1" indent="0">
              <a:buNone/>
            </a:pPr>
            <a:endParaRPr lang="fr-FR" dirty="0"/>
          </a:p>
        </p:txBody>
      </p:sp>
      <p:pic>
        <p:nvPicPr>
          <p:cNvPr id="5122" name="Picture 2" descr="Code Refactor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47865" y="1189076"/>
            <a:ext cx="3067051"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685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Introduction</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11</a:t>
            </a:fld>
            <a:endParaRPr lang="fr-FR" dirty="0"/>
          </a:p>
        </p:txBody>
      </p:sp>
      <p:sp>
        <p:nvSpPr>
          <p:cNvPr id="3" name="Espace réservé du contenu 2"/>
          <p:cNvSpPr>
            <a:spLocks noGrp="1"/>
          </p:cNvSpPr>
          <p:nvPr>
            <p:ph idx="1"/>
          </p:nvPr>
        </p:nvSpPr>
        <p:spPr/>
        <p:txBody>
          <a:bodyPr>
            <a:normAutofit/>
          </a:bodyPr>
          <a:lstStyle/>
          <a:p>
            <a:pPr lvl="1"/>
            <a:r>
              <a:rPr lang="fr-FR" dirty="0"/>
              <a:t>Classiquement (historiquement) on développait une application, qu’on essayait de couvrir avec des tests (unitaires, d’intégration…), comme en général les tests arrivent en fin de projet, ils sont souvent  « oubliés » pour gagner du temps, du budget etc…</a:t>
            </a:r>
          </a:p>
          <a:p>
            <a:pPr lvl="1"/>
            <a:endParaRPr lang="fr-FR" dirty="0"/>
          </a:p>
          <a:p>
            <a:pPr lvl="1"/>
            <a:r>
              <a:rPr lang="fr-FR" dirty="0"/>
              <a:t>Sans couverture de tests suffisante, la moindre modification dans le code d’une application représente un risque de régression</a:t>
            </a:r>
          </a:p>
          <a:p>
            <a:pPr lvl="1"/>
            <a:endParaRPr lang="fr-FR" dirty="0"/>
          </a:p>
          <a:p>
            <a:pPr lvl="1"/>
            <a:r>
              <a:rPr lang="fr-FR" dirty="0"/>
              <a:t>Sans pilotage précis, on écrit souvent « un peu trop de code », et on pourrait se retrouver à essayer de couvrir du code non utilisé avec des tests (des tests du coup non pertinents, qui donne une mauvaise « réputation » aux tests unitaires etc…)</a:t>
            </a:r>
          </a:p>
          <a:p>
            <a:pPr lvl="1"/>
            <a:endParaRPr lang="fr-FR" dirty="0"/>
          </a:p>
          <a:p>
            <a:pPr marL="179387" lvl="1" indent="0" algn="ctr">
              <a:buNone/>
            </a:pPr>
            <a:r>
              <a:rPr lang="fr-FR" sz="2800" b="1" dirty="0">
                <a:latin typeface="BNPP Slab Serif Extra Bold" pitchFamily="50" charset="0"/>
                <a:sym typeface="Wingdings" panose="05000000000000000000" pitchFamily="2" charset="2"/>
              </a:rPr>
              <a:t>Si on changeait d’approche ? </a:t>
            </a:r>
            <a:endParaRPr lang="fr-FR" sz="2800" b="1" dirty="0">
              <a:latin typeface="BNPP Slab Serif Extra Bold" pitchFamily="50" charset="0"/>
            </a:endParaRPr>
          </a:p>
        </p:txBody>
      </p:sp>
    </p:spTree>
    <p:extLst>
      <p:ext uri="{BB962C8B-B14F-4D97-AF65-F5344CB8AC3E}">
        <p14:creationId xmlns:p14="http://schemas.microsoft.com/office/powerpoint/2010/main" val="61161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a:t>Test-</a:t>
            </a:r>
            <a:r>
              <a:rPr lang="fr-FR" dirty="0" err="1"/>
              <a:t>Driven</a:t>
            </a:r>
            <a:r>
              <a:rPr lang="fr-FR" dirty="0"/>
              <a:t> </a:t>
            </a:r>
            <a:r>
              <a:rPr lang="fr-FR" dirty="0" err="1"/>
              <a:t>development</a:t>
            </a:r>
            <a:endParaRPr lang="fr-FR" dirty="0"/>
          </a:p>
        </p:txBody>
      </p:sp>
      <p:sp>
        <p:nvSpPr>
          <p:cNvPr id="4" name="Espace réservé du pied de page 3"/>
          <p:cNvSpPr>
            <a:spLocks noGrp="1"/>
          </p:cNvSpPr>
          <p:nvPr>
            <p:ph type="ftr" sz="quarter" idx="11"/>
          </p:nvPr>
        </p:nvSpPr>
        <p:spPr/>
        <p:txBody>
          <a:bodyPr/>
          <a:lstStyle/>
          <a:p>
            <a:pPr>
              <a:defRPr/>
            </a:pPr>
            <a:r>
              <a:rPr lang="fr-FR" dirty="0"/>
              <a:t>Notions d'architecture</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12</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a:t>Les tests d’abord</a:t>
            </a:r>
          </a:p>
        </p:txBody>
      </p:sp>
    </p:spTree>
    <p:extLst>
      <p:ext uri="{BB962C8B-B14F-4D97-AF65-F5344CB8AC3E}">
        <p14:creationId xmlns:p14="http://schemas.microsoft.com/office/powerpoint/2010/main" val="354569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3 lois du TDD</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13</a:t>
            </a:fld>
            <a:endParaRPr lang="fr-FR" dirty="0"/>
          </a:p>
        </p:txBody>
      </p:sp>
      <p:sp>
        <p:nvSpPr>
          <p:cNvPr id="3" name="Espace réservé du contenu 2"/>
          <p:cNvSpPr>
            <a:spLocks noGrp="1"/>
          </p:cNvSpPr>
          <p:nvPr>
            <p:ph idx="1"/>
          </p:nvPr>
        </p:nvSpPr>
        <p:spPr>
          <a:xfrm>
            <a:off x="683571" y="852985"/>
            <a:ext cx="8119010" cy="3588847"/>
          </a:xfrm>
        </p:spPr>
        <p:txBody>
          <a:bodyPr>
            <a:normAutofit lnSpcReduction="10000"/>
          </a:bodyPr>
          <a:lstStyle/>
          <a:p>
            <a:pPr marL="179387" lvl="1" indent="0">
              <a:buNone/>
            </a:pPr>
            <a:r>
              <a:rPr lang="fr-FR" sz="2600" dirty="0">
                <a:latin typeface="BNPP Slab Serif Extra Bold" pitchFamily="50" charset="0"/>
              </a:rPr>
              <a:t>Vous </a:t>
            </a:r>
            <a:r>
              <a:rPr lang="fr-FR" sz="2600" b="1" dirty="0">
                <a:latin typeface="BNPP Slab Serif Extra Bold" pitchFamily="50" charset="0"/>
              </a:rPr>
              <a:t>devez</a:t>
            </a:r>
            <a:r>
              <a:rPr lang="fr-FR" sz="2600" dirty="0">
                <a:latin typeface="BNPP Slab Serif Extra Bold" pitchFamily="50" charset="0"/>
              </a:rPr>
              <a:t> écrire un test non passant avant d’écrire du code applicatif</a:t>
            </a:r>
          </a:p>
          <a:p>
            <a:pPr marL="179387" lvl="1" indent="0">
              <a:buNone/>
            </a:pPr>
            <a:endParaRPr lang="fr-FR" sz="2600" dirty="0">
              <a:latin typeface="BNPP Slab Serif Extra Bold" pitchFamily="50" charset="0"/>
            </a:endParaRPr>
          </a:p>
          <a:p>
            <a:pPr marL="179387" lvl="1" indent="0">
              <a:buNone/>
            </a:pPr>
            <a:r>
              <a:rPr lang="fr-FR" sz="2600" dirty="0">
                <a:latin typeface="BNPP Slab Serif Extra Bold" pitchFamily="50" charset="0"/>
              </a:rPr>
              <a:t>Vous </a:t>
            </a:r>
            <a:r>
              <a:rPr lang="fr-FR" sz="2600" b="1" dirty="0">
                <a:latin typeface="BNPP Slab Serif Extra Bold" pitchFamily="50" charset="0"/>
              </a:rPr>
              <a:t>ne devez pas </a:t>
            </a:r>
            <a:r>
              <a:rPr lang="fr-FR" sz="2600" dirty="0">
                <a:latin typeface="BNPP Slab Serif Extra Bold" pitchFamily="50" charset="0"/>
              </a:rPr>
              <a:t>écrire plus de code que nécessaire pour qu’un test soit non passant</a:t>
            </a:r>
            <a:br>
              <a:rPr lang="fr-FR" sz="2600" dirty="0">
                <a:latin typeface="BNPP Slab Serif Extra Bold" pitchFamily="50" charset="0"/>
              </a:rPr>
            </a:br>
            <a:r>
              <a:rPr lang="fr-FR" sz="2600" dirty="0">
                <a:latin typeface="BNPP Slab Serif Extra Bold" pitchFamily="50" charset="0"/>
              </a:rPr>
              <a:t>(une erreur de compilation est non passante)</a:t>
            </a:r>
          </a:p>
          <a:p>
            <a:pPr marL="179387" lvl="1" indent="0">
              <a:buNone/>
            </a:pPr>
            <a:endParaRPr lang="fr-FR" sz="2600" dirty="0">
              <a:latin typeface="BNPP Slab Serif Extra Bold" pitchFamily="50" charset="0"/>
            </a:endParaRPr>
          </a:p>
          <a:p>
            <a:pPr marL="179387" lvl="1" indent="0">
              <a:buNone/>
            </a:pPr>
            <a:r>
              <a:rPr lang="fr-FR" sz="2600" dirty="0">
                <a:latin typeface="BNPP Slab Serif Extra Bold" pitchFamily="50" charset="0"/>
              </a:rPr>
              <a:t>Vous </a:t>
            </a:r>
            <a:r>
              <a:rPr lang="fr-FR" sz="2600" b="1" dirty="0">
                <a:latin typeface="BNPP Slab Serif Extra Bold" pitchFamily="50" charset="0"/>
              </a:rPr>
              <a:t>ne devez pas </a:t>
            </a:r>
            <a:r>
              <a:rPr lang="fr-FR" sz="2600" dirty="0">
                <a:latin typeface="BNPP Slab Serif Extra Bold" pitchFamily="50" charset="0"/>
              </a:rPr>
              <a:t>écrire plus de code que nécessaire pour transformer un test non passant en test passant</a:t>
            </a:r>
          </a:p>
          <a:p>
            <a:endParaRPr lang="fr-FR" dirty="0"/>
          </a:p>
        </p:txBody>
      </p:sp>
      <p:pic>
        <p:nvPicPr>
          <p:cNvPr id="22530" name="Picture 2" descr="Résultat de recherche d'images pour &quot;law ic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964425"/>
            <a:ext cx="865588" cy="5760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ésultat de recherche d'images pour &quot;law ic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2283719"/>
            <a:ext cx="865588" cy="576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ésultat de recherche d'images pour &quot;law ic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3651870"/>
            <a:ext cx="865588"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686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a:t>Red</a:t>
            </a:r>
            <a:r>
              <a:rPr lang="fr-FR" dirty="0"/>
              <a:t> – Green - </a:t>
            </a:r>
            <a:r>
              <a:rPr lang="fr-FR" dirty="0" err="1"/>
              <a:t>Refactor</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14</a:t>
            </a:fld>
            <a:endParaRPr lang="fr-FR" dirty="0"/>
          </a:p>
        </p:txBody>
      </p:sp>
      <p:sp>
        <p:nvSpPr>
          <p:cNvPr id="3" name="Espace réservé du contenu 2"/>
          <p:cNvSpPr>
            <a:spLocks noGrp="1"/>
          </p:cNvSpPr>
          <p:nvPr>
            <p:ph idx="1"/>
          </p:nvPr>
        </p:nvSpPr>
        <p:spPr/>
        <p:txBody>
          <a:bodyPr>
            <a:normAutofit/>
          </a:bodyPr>
          <a:lstStyle/>
          <a:p>
            <a:r>
              <a:rPr lang="fr-FR" dirty="0"/>
              <a:t>Le cycle du TDD: </a:t>
            </a:r>
            <a:r>
              <a:rPr lang="fr-FR" dirty="0" err="1">
                <a:solidFill>
                  <a:srgbClr val="FF0000"/>
                </a:solidFill>
              </a:rPr>
              <a:t>Red</a:t>
            </a:r>
            <a:r>
              <a:rPr lang="fr-FR" dirty="0">
                <a:solidFill>
                  <a:srgbClr val="FF0000"/>
                </a:solidFill>
              </a:rPr>
              <a:t> </a:t>
            </a:r>
            <a:r>
              <a:rPr lang="fr-FR" dirty="0">
                <a:sym typeface="Wingdings" panose="05000000000000000000" pitchFamily="2" charset="2"/>
              </a:rPr>
              <a:t></a:t>
            </a:r>
            <a:r>
              <a:rPr lang="fr-FR" dirty="0">
                <a:solidFill>
                  <a:schemeClr val="accent1"/>
                </a:solidFill>
                <a:sym typeface="Wingdings" panose="05000000000000000000" pitchFamily="2" charset="2"/>
              </a:rPr>
              <a:t>Green</a:t>
            </a:r>
            <a:r>
              <a:rPr lang="fr-FR" dirty="0">
                <a:sym typeface="Wingdings" panose="05000000000000000000" pitchFamily="2" charset="2"/>
              </a:rPr>
              <a:t>  </a:t>
            </a:r>
            <a:r>
              <a:rPr lang="fr-FR" dirty="0" err="1">
                <a:sym typeface="Wingdings" panose="05000000000000000000" pitchFamily="2" charset="2"/>
              </a:rPr>
              <a:t>Refactor</a:t>
            </a:r>
            <a:endParaRPr lang="fr-FR" dirty="0">
              <a:sym typeface="Wingdings" panose="05000000000000000000" pitchFamily="2" charset="2"/>
            </a:endParaRPr>
          </a:p>
          <a:p>
            <a:pPr marL="179387" lvl="1" indent="0">
              <a:lnSpc>
                <a:spcPct val="150000"/>
              </a:lnSpc>
              <a:buNone/>
            </a:pPr>
            <a:r>
              <a:rPr lang="fr-FR" b="1" dirty="0" err="1">
                <a:solidFill>
                  <a:srgbClr val="FF0000"/>
                </a:solidFill>
                <a:sym typeface="Wingdings" panose="05000000000000000000" pitchFamily="2" charset="2"/>
              </a:rPr>
              <a:t>Red</a:t>
            </a:r>
            <a:r>
              <a:rPr lang="fr-FR" dirty="0">
                <a:sym typeface="Wingdings" panose="05000000000000000000" pitchFamily="2" charset="2"/>
              </a:rPr>
              <a:t>: écrire un test non passant  le test échoue </a:t>
            </a:r>
          </a:p>
          <a:p>
            <a:pPr marL="179387" lvl="1" indent="0">
              <a:lnSpc>
                <a:spcPct val="150000"/>
              </a:lnSpc>
              <a:buNone/>
            </a:pPr>
            <a:r>
              <a:rPr lang="fr-FR" b="1" dirty="0">
                <a:solidFill>
                  <a:schemeClr val="accent1"/>
                </a:solidFill>
                <a:sym typeface="Wingdings" panose="05000000000000000000" pitchFamily="2" charset="2"/>
              </a:rPr>
              <a:t>Green</a:t>
            </a:r>
            <a:r>
              <a:rPr lang="fr-FR" dirty="0">
                <a:sym typeface="Wingdings" panose="05000000000000000000" pitchFamily="2" charset="2"/>
              </a:rPr>
              <a:t>: écrire le code </a:t>
            </a:r>
            <a:r>
              <a:rPr lang="fr-FR" u="sng" dirty="0">
                <a:sym typeface="Wingdings" panose="05000000000000000000" pitchFamily="2" charset="2"/>
              </a:rPr>
              <a:t>nécessaire</a:t>
            </a:r>
            <a:r>
              <a:rPr lang="fr-FR" dirty="0">
                <a:sym typeface="Wingdings" panose="05000000000000000000" pitchFamily="2" charset="2"/>
              </a:rPr>
              <a:t> pour rendre le test passant  le test passe</a:t>
            </a:r>
          </a:p>
          <a:p>
            <a:pPr marL="179387" lvl="1" indent="0">
              <a:lnSpc>
                <a:spcPct val="150000"/>
              </a:lnSpc>
              <a:buNone/>
            </a:pPr>
            <a:r>
              <a:rPr lang="fr-FR" b="1">
                <a:sym typeface="Wingdings" panose="05000000000000000000" pitchFamily="2" charset="2"/>
              </a:rPr>
              <a:t>Refactor</a:t>
            </a:r>
            <a:r>
              <a:rPr lang="fr-FR">
                <a:sym typeface="Wingdings" panose="05000000000000000000" pitchFamily="2" charset="2"/>
              </a:rPr>
              <a:t>: clarifier, simplifier généraliser  </a:t>
            </a:r>
            <a:r>
              <a:rPr lang="fr-FR" dirty="0">
                <a:sym typeface="Wingdings" panose="05000000000000000000" pitchFamily="2" charset="2"/>
              </a:rPr>
              <a:t>amélioration continue.</a:t>
            </a:r>
            <a:endParaRPr lang="fr-FR" dirty="0"/>
          </a:p>
        </p:txBody>
      </p:sp>
      <p:sp>
        <p:nvSpPr>
          <p:cNvPr id="7" name="Ellipse 6"/>
          <p:cNvSpPr/>
          <p:nvPr/>
        </p:nvSpPr>
        <p:spPr>
          <a:xfrm>
            <a:off x="251520" y="1671650"/>
            <a:ext cx="288032" cy="252028"/>
          </a:xfrm>
          <a:prstGeom prst="ellipse">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9" name="Ellipse 8"/>
          <p:cNvSpPr/>
          <p:nvPr/>
        </p:nvSpPr>
        <p:spPr>
          <a:xfrm>
            <a:off x="251520" y="1275606"/>
            <a:ext cx="288032" cy="252028"/>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030" name="Picture 6" descr="Résultat de recherche d'images pour &quot;cycle proces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890" y="1995689"/>
            <a:ext cx="393303" cy="393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me 9"/>
          <p:cNvGraphicFramePr/>
          <p:nvPr>
            <p:extLst>
              <p:ext uri="{D42A27DB-BD31-4B8C-83A1-F6EECF244321}">
                <p14:modId xmlns:p14="http://schemas.microsoft.com/office/powerpoint/2010/main" val="3384327870"/>
              </p:ext>
            </p:extLst>
          </p:nvPr>
        </p:nvGraphicFramePr>
        <p:xfrm>
          <a:off x="2483772" y="2386834"/>
          <a:ext cx="4056112" cy="2031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ZoneTexte 10"/>
          <p:cNvSpPr txBox="1"/>
          <p:nvPr/>
        </p:nvSpPr>
        <p:spPr>
          <a:xfrm>
            <a:off x="5076055" y="2499742"/>
            <a:ext cx="2016224" cy="432048"/>
          </a:xfrm>
          <a:prstGeom prst="rect">
            <a:avLst/>
          </a:prstGeom>
          <a:noFill/>
        </p:spPr>
        <p:txBody>
          <a:bodyPr wrap="square" lIns="0" tIns="0" rIns="0" bIns="0" rtlCol="0">
            <a:noAutofit/>
          </a:bodyPr>
          <a:lstStyle/>
          <a:p>
            <a:r>
              <a:rPr lang="fr-FR" sz="1400" dirty="0">
                <a:solidFill>
                  <a:schemeClr val="bg1">
                    <a:lumMod val="50000"/>
                  </a:schemeClr>
                </a:solidFill>
                <a:latin typeface="BNPP Sans Extra Bold" pitchFamily="50" charset="0"/>
              </a:rPr>
              <a:t>1. Ecriture d’un test non passant</a:t>
            </a:r>
          </a:p>
        </p:txBody>
      </p:sp>
      <p:sp>
        <p:nvSpPr>
          <p:cNvPr id="15" name="ZoneTexte 14"/>
          <p:cNvSpPr txBox="1"/>
          <p:nvPr/>
        </p:nvSpPr>
        <p:spPr>
          <a:xfrm>
            <a:off x="5724131" y="3723879"/>
            <a:ext cx="3024336" cy="792088"/>
          </a:xfrm>
          <a:prstGeom prst="rect">
            <a:avLst/>
          </a:prstGeom>
          <a:noFill/>
        </p:spPr>
        <p:txBody>
          <a:bodyPr wrap="square" lIns="0" tIns="0" rIns="0" bIns="0" rtlCol="0">
            <a:noAutofit/>
          </a:bodyPr>
          <a:lstStyle/>
          <a:p>
            <a:r>
              <a:rPr lang="fr-FR" sz="1400" dirty="0">
                <a:solidFill>
                  <a:schemeClr val="bg1">
                    <a:lumMod val="50000"/>
                  </a:schemeClr>
                </a:solidFill>
                <a:latin typeface="BNPP Sans Extra Bold" pitchFamily="50" charset="0"/>
              </a:rPr>
              <a:t>2. Faire passer le test au vert en écrivant le code applicatif strictement nécessaire</a:t>
            </a:r>
          </a:p>
        </p:txBody>
      </p:sp>
      <p:sp>
        <p:nvSpPr>
          <p:cNvPr id="16" name="ZoneTexte 15"/>
          <p:cNvSpPr txBox="1"/>
          <p:nvPr/>
        </p:nvSpPr>
        <p:spPr>
          <a:xfrm>
            <a:off x="251523" y="3579863"/>
            <a:ext cx="3024336" cy="792088"/>
          </a:xfrm>
          <a:prstGeom prst="rect">
            <a:avLst/>
          </a:prstGeom>
          <a:noFill/>
        </p:spPr>
        <p:txBody>
          <a:bodyPr wrap="square" lIns="0" tIns="0" rIns="0" bIns="0" rtlCol="0">
            <a:noAutofit/>
          </a:bodyPr>
          <a:lstStyle/>
          <a:p>
            <a:r>
              <a:rPr lang="fr-FR" sz="1400" dirty="0">
                <a:solidFill>
                  <a:schemeClr val="bg1">
                    <a:lumMod val="50000"/>
                  </a:schemeClr>
                </a:solidFill>
                <a:latin typeface="BNPP Sans Extra Bold" pitchFamily="50" charset="0"/>
              </a:rPr>
              <a:t>3. </a:t>
            </a:r>
            <a:r>
              <a:rPr lang="fr-FR" sz="1400" dirty="0" err="1">
                <a:solidFill>
                  <a:schemeClr val="bg1">
                    <a:lumMod val="50000"/>
                  </a:schemeClr>
                </a:solidFill>
                <a:latin typeface="BNPP Sans Extra Bold" pitchFamily="50" charset="0"/>
              </a:rPr>
              <a:t>Refactorer</a:t>
            </a:r>
            <a:r>
              <a:rPr lang="fr-FR" sz="1400" dirty="0">
                <a:solidFill>
                  <a:schemeClr val="bg1">
                    <a:lumMod val="50000"/>
                  </a:schemeClr>
                </a:solidFill>
                <a:latin typeface="BNPP Sans Extra Bold" pitchFamily="50" charset="0"/>
              </a:rPr>
              <a:t> le code écrit</a:t>
            </a:r>
            <a:br>
              <a:rPr lang="fr-FR" sz="1400" dirty="0">
                <a:solidFill>
                  <a:schemeClr val="bg1">
                    <a:lumMod val="50000"/>
                  </a:schemeClr>
                </a:solidFill>
                <a:latin typeface="BNPP Sans Extra Bold" pitchFamily="50" charset="0"/>
              </a:rPr>
            </a:br>
            <a:r>
              <a:rPr lang="fr-FR" sz="1400" dirty="0">
                <a:solidFill>
                  <a:schemeClr val="bg1">
                    <a:lumMod val="50000"/>
                  </a:schemeClr>
                </a:solidFill>
                <a:latin typeface="BNPP Sans Extra Bold" pitchFamily="50" charset="0"/>
              </a:rPr>
              <a:t>nettoyer, éliminer les redondances, renommer…</a:t>
            </a:r>
          </a:p>
        </p:txBody>
      </p:sp>
      <p:sp>
        <p:nvSpPr>
          <p:cNvPr id="18" name="ZoneTexte 17"/>
          <p:cNvSpPr txBox="1"/>
          <p:nvPr/>
        </p:nvSpPr>
        <p:spPr>
          <a:xfrm>
            <a:off x="620788" y="2517745"/>
            <a:ext cx="3024336" cy="396044"/>
          </a:xfrm>
          <a:prstGeom prst="rect">
            <a:avLst/>
          </a:prstGeom>
          <a:noFill/>
          <a:ln>
            <a:solidFill>
              <a:schemeClr val="bg1"/>
            </a:solidFill>
          </a:ln>
        </p:spPr>
        <p:txBody>
          <a:bodyPr wrap="square" lIns="0" tIns="0" rIns="0" bIns="0" rtlCol="0" anchor="ctr">
            <a:noAutofit/>
          </a:bodyPr>
          <a:lstStyle/>
          <a:p>
            <a:pPr algn="ctr"/>
            <a:r>
              <a:rPr lang="fr-FR" sz="1400" dirty="0">
                <a:solidFill>
                  <a:schemeClr val="bg1">
                    <a:lumMod val="50000"/>
                  </a:schemeClr>
                </a:solidFill>
                <a:latin typeface="BNPP Sans Extra Bold" pitchFamily="50" charset="0"/>
              </a:rPr>
              <a:t>Test-</a:t>
            </a:r>
            <a:r>
              <a:rPr lang="fr-FR" sz="1400" dirty="0" err="1">
                <a:solidFill>
                  <a:schemeClr val="bg1">
                    <a:lumMod val="50000"/>
                  </a:schemeClr>
                </a:solidFill>
                <a:latin typeface="BNPP Sans Extra Bold" pitchFamily="50" charset="0"/>
              </a:rPr>
              <a:t>Driven</a:t>
            </a:r>
            <a:r>
              <a:rPr lang="fr-FR" sz="1400" dirty="0">
                <a:solidFill>
                  <a:schemeClr val="bg1">
                    <a:lumMod val="50000"/>
                  </a:schemeClr>
                </a:solidFill>
                <a:latin typeface="BNPP Sans Extra Bold" pitchFamily="50" charset="0"/>
              </a:rPr>
              <a:t> </a:t>
            </a:r>
            <a:r>
              <a:rPr lang="fr-FR" sz="1400" dirty="0" err="1">
                <a:solidFill>
                  <a:schemeClr val="bg1">
                    <a:lumMod val="50000"/>
                  </a:schemeClr>
                </a:solidFill>
                <a:latin typeface="BNPP Sans Extra Bold" pitchFamily="50" charset="0"/>
              </a:rPr>
              <a:t>Development</a:t>
            </a:r>
            <a:r>
              <a:rPr lang="fr-FR" sz="1400" dirty="0">
                <a:solidFill>
                  <a:schemeClr val="bg1">
                    <a:lumMod val="50000"/>
                  </a:schemeClr>
                </a:solidFill>
                <a:latin typeface="BNPP Sans Extra Bold" pitchFamily="50" charset="0"/>
              </a:rPr>
              <a:t> Mantra</a:t>
            </a:r>
          </a:p>
        </p:txBody>
      </p:sp>
    </p:spTree>
    <p:extLst>
      <p:ext uri="{BB962C8B-B14F-4D97-AF65-F5344CB8AC3E}">
        <p14:creationId xmlns:p14="http://schemas.microsoft.com/office/powerpoint/2010/main" val="2160669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Test-</a:t>
            </a:r>
            <a:r>
              <a:rPr lang="fr-FR" dirty="0" err="1"/>
              <a:t>Driven</a:t>
            </a:r>
            <a:r>
              <a:rPr lang="fr-FR" dirty="0"/>
              <a:t> </a:t>
            </a:r>
            <a:r>
              <a:rPr lang="fr-FR" dirty="0" err="1"/>
              <a:t>Development</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15</a:t>
            </a:fld>
            <a:endParaRPr lang="fr-FR" dirty="0"/>
          </a:p>
        </p:txBody>
      </p:sp>
      <p:sp>
        <p:nvSpPr>
          <p:cNvPr id="3" name="Espace réservé du contenu 2"/>
          <p:cNvSpPr>
            <a:spLocks noGrp="1"/>
          </p:cNvSpPr>
          <p:nvPr>
            <p:ph idx="1"/>
          </p:nvPr>
        </p:nvSpPr>
        <p:spPr/>
        <p:txBody>
          <a:bodyPr>
            <a:normAutofit/>
          </a:bodyPr>
          <a:lstStyle/>
          <a:p>
            <a:r>
              <a:rPr lang="fr-FR" dirty="0"/>
              <a:t>A propos des cycles TDD</a:t>
            </a:r>
          </a:p>
          <a:p>
            <a:pPr lvl="1"/>
            <a:r>
              <a:rPr lang="fr-FR" dirty="0"/>
              <a:t>Ils doivent toujours être courts (quelques minutes ou bien peu de modification de code)</a:t>
            </a:r>
          </a:p>
          <a:p>
            <a:pPr lvl="1"/>
            <a:r>
              <a:rPr lang="fr-FR" dirty="0"/>
              <a:t>Si du code ne satisfait pas </a:t>
            </a:r>
            <a:r>
              <a:rPr lang="fr-FR" b="1" dirty="0"/>
              <a:t>rapidement</a:t>
            </a:r>
            <a:r>
              <a:rPr lang="fr-FR" dirty="0"/>
              <a:t> un test ou cause de nombreuses régressions, il est préférable de revenir en arrière et de revoir son code ou son use case (plutôt qu’un </a:t>
            </a:r>
            <a:r>
              <a:rPr lang="fr-FR" dirty="0" err="1"/>
              <a:t>debugging</a:t>
            </a:r>
            <a:r>
              <a:rPr lang="fr-FR" dirty="0"/>
              <a:t> excessif)</a:t>
            </a:r>
          </a:p>
          <a:p>
            <a:pPr lvl="1"/>
            <a:endParaRPr lang="fr-FR" dirty="0"/>
          </a:p>
          <a:p>
            <a:r>
              <a:rPr lang="fr-FR" dirty="0"/>
              <a:t>A propos des unités de tests</a:t>
            </a:r>
          </a:p>
          <a:p>
            <a:pPr lvl="1"/>
            <a:r>
              <a:rPr lang="fr-FR" dirty="0"/>
              <a:t>Un test unitaire est un test d’une « Unit of </a:t>
            </a:r>
            <a:r>
              <a:rPr lang="fr-FR" dirty="0" err="1"/>
              <a:t>Work</a:t>
            </a:r>
            <a:r>
              <a:rPr lang="fr-FR" dirty="0"/>
              <a:t> », (comme une classe ou un ensemble de fonctions liées)</a:t>
            </a:r>
          </a:p>
          <a:p>
            <a:pPr lvl="1"/>
            <a:r>
              <a:rPr lang="fr-FR" dirty="0"/>
              <a:t>Une unité doit rester petite, cela améliore largement les bienfaits du TDD</a:t>
            </a:r>
          </a:p>
          <a:p>
            <a:pPr lvl="2"/>
            <a:r>
              <a:rPr lang="fr-FR" dirty="0" err="1"/>
              <a:t>Debuggage</a:t>
            </a:r>
            <a:r>
              <a:rPr lang="fr-FR" dirty="0"/>
              <a:t> plus simple car le code est plus petit et plus localisé</a:t>
            </a:r>
          </a:p>
          <a:p>
            <a:pPr lvl="2"/>
            <a:r>
              <a:rPr lang="fr-FR" dirty="0"/>
              <a:t>Auto documentation, les tests servent de documentation vivante simple et claire à lire</a:t>
            </a:r>
          </a:p>
        </p:txBody>
      </p:sp>
    </p:spTree>
    <p:extLst>
      <p:ext uri="{BB962C8B-B14F-4D97-AF65-F5344CB8AC3E}">
        <p14:creationId xmlns:p14="http://schemas.microsoft.com/office/powerpoint/2010/main" val="2743750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avantages apportés par le TDD</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16</a:t>
            </a:fld>
            <a:endParaRPr lang="fr-FR" dirty="0"/>
          </a:p>
        </p:txBody>
      </p:sp>
      <p:sp>
        <p:nvSpPr>
          <p:cNvPr id="3" name="Espace réservé du contenu 2"/>
          <p:cNvSpPr>
            <a:spLocks noGrp="1"/>
          </p:cNvSpPr>
          <p:nvPr>
            <p:ph idx="1"/>
          </p:nvPr>
        </p:nvSpPr>
        <p:spPr/>
        <p:txBody>
          <a:bodyPr>
            <a:normAutofit fontScale="92500" lnSpcReduction="10000"/>
          </a:bodyPr>
          <a:lstStyle/>
          <a:p>
            <a:pPr marL="0" indent="0" algn="ctr">
              <a:buNone/>
            </a:pPr>
            <a:r>
              <a:rPr lang="fr-FR" sz="2000" dirty="0">
                <a:latin typeface="BNPP Slab Serif Extra Bold" pitchFamily="50" charset="0"/>
              </a:rPr>
              <a:t>Le TDD est une technique de développement assez largement utilisée, mais pourquoi ?</a:t>
            </a:r>
          </a:p>
          <a:p>
            <a:pPr marL="0" indent="0" algn="ctr">
              <a:buNone/>
            </a:pPr>
            <a:r>
              <a:rPr lang="fr-FR" sz="2000" dirty="0">
                <a:latin typeface="BNPP Slab Serif Extra Bold" pitchFamily="50" charset="0"/>
              </a:rPr>
              <a:t>Le TDD…</a:t>
            </a:r>
          </a:p>
          <a:p>
            <a:pPr lvl="1"/>
            <a:r>
              <a:rPr lang="fr-FR" sz="1700" dirty="0"/>
              <a:t>Permet de n’écrire que le code nécessaire, pas de code superflu</a:t>
            </a:r>
            <a:br>
              <a:rPr lang="fr-FR" sz="1700" dirty="0"/>
            </a:br>
            <a:r>
              <a:rPr lang="fr-FR" sz="1700" b="1" i="1" dirty="0"/>
              <a:t>YAGNI</a:t>
            </a:r>
            <a:r>
              <a:rPr lang="fr-FR" sz="1700" i="1" dirty="0"/>
              <a:t> : You </a:t>
            </a:r>
            <a:r>
              <a:rPr lang="fr-FR" sz="1700" i="1" dirty="0" err="1"/>
              <a:t>ain’t</a:t>
            </a:r>
            <a:r>
              <a:rPr lang="fr-FR" sz="1700" i="1" dirty="0"/>
              <a:t> </a:t>
            </a:r>
            <a:r>
              <a:rPr lang="fr-FR" sz="1700" i="1" dirty="0" err="1"/>
              <a:t>gonna</a:t>
            </a:r>
            <a:r>
              <a:rPr lang="fr-FR" sz="1700" i="1" dirty="0"/>
              <a:t> </a:t>
            </a:r>
            <a:r>
              <a:rPr lang="fr-FR" sz="1700" i="1" dirty="0" err="1"/>
              <a:t>need</a:t>
            </a:r>
            <a:r>
              <a:rPr lang="fr-FR" sz="1700" i="1" dirty="0"/>
              <a:t> </a:t>
            </a:r>
            <a:r>
              <a:rPr lang="fr-FR" sz="1700" i="1" dirty="0" err="1"/>
              <a:t>it</a:t>
            </a:r>
            <a:r>
              <a:rPr lang="fr-FR" sz="1700" i="1" dirty="0"/>
              <a:t> !</a:t>
            </a:r>
          </a:p>
          <a:p>
            <a:pPr lvl="1"/>
            <a:endParaRPr lang="fr-FR" sz="1700" dirty="0"/>
          </a:p>
          <a:p>
            <a:pPr lvl="1"/>
            <a:r>
              <a:rPr lang="fr-FR" sz="1700" dirty="0"/>
              <a:t>Oblige les développeurs à se concentrer sur les fonctionnalités et les use cases avant d’écrire le moindre code applicatif, cela améliore leur compréhension du besoin</a:t>
            </a:r>
          </a:p>
          <a:p>
            <a:pPr lvl="1"/>
            <a:endParaRPr lang="fr-FR" sz="1700" dirty="0"/>
          </a:p>
          <a:p>
            <a:pPr lvl="1"/>
            <a:r>
              <a:rPr lang="fr-FR" sz="1700" dirty="0"/>
              <a:t>Produit des applications testables, forcément ! les développeurs doivent avant tout réfléchir à la mise en place des tests avant d’écrire du code</a:t>
            </a:r>
          </a:p>
          <a:p>
            <a:pPr lvl="1"/>
            <a:endParaRPr lang="fr-FR" sz="1700" dirty="0"/>
          </a:p>
          <a:p>
            <a:pPr lvl="1"/>
            <a:r>
              <a:rPr lang="fr-FR" sz="1700" dirty="0"/>
              <a:t>Produit des tests utiles, ils sont au départ non passant pour devenir passant, ils testent donc bien quelque chose</a:t>
            </a:r>
          </a:p>
        </p:txBody>
      </p:sp>
    </p:spTree>
    <p:extLst>
      <p:ext uri="{BB962C8B-B14F-4D97-AF65-F5344CB8AC3E}">
        <p14:creationId xmlns:p14="http://schemas.microsoft.com/office/powerpoint/2010/main" val="94307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avantages apportés par le TDD</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17</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dirty="0">
                <a:latin typeface="BNPP Slab Serif Extra Bold" pitchFamily="50" charset="0"/>
              </a:rPr>
              <a:t>Le TDD…</a:t>
            </a:r>
          </a:p>
          <a:p>
            <a:pPr lvl="1"/>
            <a:r>
              <a:rPr lang="fr-FR" dirty="0"/>
              <a:t>Permet de s’assurer que tout le code est couvert par au moins un test</a:t>
            </a:r>
          </a:p>
          <a:p>
            <a:pPr lvl="1"/>
            <a:endParaRPr lang="fr-FR" dirty="0"/>
          </a:p>
          <a:p>
            <a:pPr lvl="1"/>
            <a:r>
              <a:rPr lang="fr-FR" dirty="0"/>
              <a:t>Va permettre de gagner en confiance et va permettre aux développeurs une plus grande part d’initiative sans risquer de « tout casser »</a:t>
            </a:r>
          </a:p>
          <a:p>
            <a:pPr lvl="1"/>
            <a:endParaRPr lang="fr-FR" dirty="0"/>
          </a:p>
          <a:p>
            <a:pPr lvl="1"/>
            <a:r>
              <a:rPr lang="fr-FR" dirty="0"/>
              <a:t>Pilote le design d’une application et force à avoir des classes et interfaces plus précises, plus modulaires, ce qui engendre un design globalement plus propre</a:t>
            </a:r>
          </a:p>
        </p:txBody>
      </p:sp>
    </p:spTree>
    <p:extLst>
      <p:ext uri="{BB962C8B-B14F-4D97-AF65-F5344CB8AC3E}">
        <p14:creationId xmlns:p14="http://schemas.microsoft.com/office/powerpoint/2010/main" val="1741864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avantages apportés par le TDD</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18</a:t>
            </a:fld>
            <a:endParaRPr lang="fr-FR" dirty="0"/>
          </a:p>
        </p:txBody>
      </p:sp>
      <p:sp>
        <p:nvSpPr>
          <p:cNvPr id="3" name="Espace réservé du contenu 2"/>
          <p:cNvSpPr>
            <a:spLocks noGrp="1"/>
          </p:cNvSpPr>
          <p:nvPr>
            <p:ph idx="1"/>
          </p:nvPr>
        </p:nvSpPr>
        <p:spPr/>
        <p:txBody>
          <a:bodyPr>
            <a:normAutofit/>
          </a:bodyPr>
          <a:lstStyle/>
          <a:p>
            <a:r>
              <a:rPr lang="fr-FR" dirty="0"/>
              <a:t>Les vertus du TDD par Robert C. Martin</a:t>
            </a:r>
          </a:p>
          <a:p>
            <a:endParaRPr lang="fr-FR" dirty="0"/>
          </a:p>
          <a:p>
            <a:pPr lvl="1"/>
            <a:r>
              <a:rPr lang="fr-FR" b="1" dirty="0" err="1"/>
              <a:t>Debugging</a:t>
            </a:r>
            <a:r>
              <a:rPr lang="fr-FR" b="1" dirty="0"/>
              <a:t>:</a:t>
            </a:r>
            <a:r>
              <a:rPr lang="fr-FR" dirty="0"/>
              <a:t> temps de </a:t>
            </a:r>
            <a:r>
              <a:rPr lang="fr-FR" dirty="0" err="1"/>
              <a:t>debugage</a:t>
            </a:r>
            <a:r>
              <a:rPr lang="fr-FR" dirty="0"/>
              <a:t> considérablement réduit, votre code est testé en détail. De plus vous n’êtes jamais loin d’un code fonctionnel puisque votre code est piloté par vos tests, et vos tests deviennent passant au fur et à mesure</a:t>
            </a:r>
          </a:p>
          <a:p>
            <a:endParaRPr lang="fr-FR" dirty="0"/>
          </a:p>
          <a:p>
            <a:pPr lvl="1"/>
            <a:r>
              <a:rPr lang="fr-FR" b="1" dirty="0"/>
              <a:t>Courage:</a:t>
            </a:r>
            <a:r>
              <a:rPr lang="fr-FR" dirty="0"/>
              <a:t> Si vous avez confiance en votre couverture de tests, vous aurez le courage de modifier du code! La ou votre première impression était « wow, je ne touche pas à ca j’ai trop peur de tout casser » et  bien vous ne serez plus effrayer car vous êtes couvert par vos tests « mes tests passent, c’est gagné! »</a:t>
            </a:r>
          </a:p>
          <a:p>
            <a:endParaRPr lang="fr-FR" dirty="0"/>
          </a:p>
          <a:p>
            <a:pPr lvl="1"/>
            <a:endParaRPr lang="fr-FR" dirty="0"/>
          </a:p>
        </p:txBody>
      </p:sp>
    </p:spTree>
    <p:extLst>
      <p:ext uri="{BB962C8B-B14F-4D97-AF65-F5344CB8AC3E}">
        <p14:creationId xmlns:p14="http://schemas.microsoft.com/office/powerpoint/2010/main" val="2142826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avantages apportés par le TDD</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19</a:t>
            </a:fld>
            <a:endParaRPr lang="fr-FR" dirty="0"/>
          </a:p>
        </p:txBody>
      </p:sp>
      <p:sp>
        <p:nvSpPr>
          <p:cNvPr id="3" name="Espace réservé du contenu 2"/>
          <p:cNvSpPr>
            <a:spLocks noGrp="1"/>
          </p:cNvSpPr>
          <p:nvPr>
            <p:ph idx="1"/>
          </p:nvPr>
        </p:nvSpPr>
        <p:spPr/>
        <p:txBody>
          <a:bodyPr>
            <a:normAutofit/>
          </a:bodyPr>
          <a:lstStyle/>
          <a:p>
            <a:pPr lvl="1"/>
            <a:r>
              <a:rPr lang="fr-FR" b="1" dirty="0"/>
              <a:t>Documentation:</a:t>
            </a:r>
            <a:r>
              <a:rPr lang="fr-FR" dirty="0"/>
              <a:t> Les tests détiennent la vérité ! La vrai utilisation du code ! si les tests sont bien faits, ils contiennent toutes les informations sur l’utilisation d’une méthode ou d’un module, de plus, les tests sont de petits modules compréhensibles et indépendant, donc simple à comprendre</a:t>
            </a:r>
          </a:p>
          <a:p>
            <a:pPr lvl="1"/>
            <a:endParaRPr lang="fr-FR" dirty="0"/>
          </a:p>
          <a:p>
            <a:pPr lvl="1"/>
            <a:r>
              <a:rPr lang="fr-FR" b="1" dirty="0"/>
              <a:t>Design:</a:t>
            </a:r>
            <a:r>
              <a:rPr lang="fr-FR" dirty="0"/>
              <a:t> Si vos modules sont testables, c’est qu’ils sont suffisamment découplés et indépendants, pour écrire des tests unitaires, c’est une condition nécessaire, ce qui veut dire que votre design global est plus souple, plus maintenable et plus propre.</a:t>
            </a:r>
          </a:p>
          <a:p>
            <a:endParaRPr lang="fr-FR" dirty="0"/>
          </a:p>
          <a:p>
            <a:pPr marL="0" indent="0">
              <a:buNone/>
            </a:pPr>
            <a:endParaRPr lang="fr-FR" sz="1400" dirty="0"/>
          </a:p>
          <a:p>
            <a:pPr marL="0" indent="0">
              <a:buNone/>
            </a:pPr>
            <a:r>
              <a:rPr lang="fr-FR" sz="1400" dirty="0"/>
              <a:t>Ces définitions proviennent de Robert C Martin, que vous pouvez retrouver ici: </a:t>
            </a:r>
            <a:r>
              <a:rPr lang="fr-FR" sz="1400" dirty="0">
                <a:hlinkClick r:id="rId2"/>
              </a:rPr>
              <a:t>http://programmer.97things.oreilly.com/wiki/index.php/The_Three_Laws_of_Test-Driven_Development</a:t>
            </a:r>
            <a:r>
              <a:rPr lang="fr-FR" sz="1400" dirty="0"/>
              <a:t> </a:t>
            </a:r>
          </a:p>
        </p:txBody>
      </p:sp>
    </p:spTree>
    <p:extLst>
      <p:ext uri="{BB962C8B-B14F-4D97-AF65-F5344CB8AC3E}">
        <p14:creationId xmlns:p14="http://schemas.microsoft.com/office/powerpoint/2010/main" val="344415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8BCE838-00A6-4E97-8900-82470A3E77D6}"/>
              </a:ext>
            </a:extLst>
          </p:cNvPr>
          <p:cNvSpPr>
            <a:spLocks noGrp="1"/>
          </p:cNvSpPr>
          <p:nvPr>
            <p:ph idx="1"/>
          </p:nvPr>
        </p:nvSpPr>
        <p:spPr/>
        <p:txBody>
          <a:bodyPr/>
          <a:lstStyle/>
          <a:p>
            <a:r>
              <a:rPr lang="fr-FR" dirty="0"/>
              <a:t>Pourquoi on test</a:t>
            </a:r>
          </a:p>
          <a:p>
            <a:r>
              <a:rPr lang="fr-FR" dirty="0"/>
              <a:t>A quoi ca sert</a:t>
            </a:r>
          </a:p>
          <a:p>
            <a:r>
              <a:rPr lang="fr-FR" dirty="0"/>
              <a:t>La structure d’un test : </a:t>
            </a:r>
            <a:r>
              <a:rPr lang="fr-FR" dirty="0" err="1"/>
              <a:t>Given</a:t>
            </a:r>
            <a:r>
              <a:rPr lang="fr-FR" dirty="0"/>
              <a:t> </a:t>
            </a:r>
            <a:r>
              <a:rPr lang="fr-FR" dirty="0" err="1"/>
              <a:t>When</a:t>
            </a:r>
            <a:r>
              <a:rPr lang="fr-FR" dirty="0"/>
              <a:t> </a:t>
            </a:r>
            <a:r>
              <a:rPr lang="fr-FR" dirty="0" err="1"/>
              <a:t>Then</a:t>
            </a:r>
            <a:endParaRPr lang="fr-FR" dirty="0"/>
          </a:p>
          <a:p>
            <a:r>
              <a:rPr lang="fr-FR" dirty="0"/>
              <a:t>Comment on écrit un test</a:t>
            </a:r>
          </a:p>
          <a:p>
            <a:r>
              <a:rPr lang="fr-FR" dirty="0"/>
              <a:t>Les assertions</a:t>
            </a:r>
          </a:p>
          <a:p>
            <a:r>
              <a:rPr lang="fr-FR" dirty="0" err="1"/>
              <a:t>AssertJ</a:t>
            </a:r>
            <a:endParaRPr lang="fr-FR" dirty="0"/>
          </a:p>
          <a:p>
            <a:r>
              <a:rPr lang="fr-FR" dirty="0"/>
              <a:t>Le </a:t>
            </a:r>
            <a:r>
              <a:rPr lang="fr-FR" dirty="0" err="1"/>
              <a:t>mocking</a:t>
            </a:r>
            <a:endParaRPr lang="fr-FR" dirty="0"/>
          </a:p>
          <a:p>
            <a:r>
              <a:rPr lang="fr-FR" dirty="0" err="1"/>
              <a:t>Mockito</a:t>
            </a:r>
            <a:endParaRPr lang="fr-FR" dirty="0"/>
          </a:p>
          <a:p>
            <a:r>
              <a:rPr lang="fr-FR" dirty="0"/>
              <a:t>Les tests, c’est bien, mais c’est mieux en premier</a:t>
            </a:r>
          </a:p>
          <a:p>
            <a:r>
              <a:rPr lang="fr-FR" dirty="0"/>
              <a:t>Un bon tests : FIRST</a:t>
            </a:r>
          </a:p>
          <a:p>
            <a:r>
              <a:rPr lang="fr-FR" dirty="0"/>
              <a:t>Et avec Spring (</a:t>
            </a:r>
            <a:r>
              <a:rPr lang="fr-FR" dirty="0" err="1"/>
              <a:t>controller</a:t>
            </a:r>
            <a:r>
              <a:rPr lang="fr-FR" dirty="0"/>
              <a:t>, service etc…)</a:t>
            </a:r>
          </a:p>
        </p:txBody>
      </p:sp>
      <p:sp>
        <p:nvSpPr>
          <p:cNvPr id="3" name="Titre 2">
            <a:extLst>
              <a:ext uri="{FF2B5EF4-FFF2-40B4-BE49-F238E27FC236}">
                <a16:creationId xmlns:a16="http://schemas.microsoft.com/office/drawing/2014/main" id="{74461D1A-8259-4D50-B1E0-1FE6A2B4F40A}"/>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F5F06856-7399-4B0F-B96B-D0D353129DF0}"/>
              </a:ext>
            </a:extLst>
          </p:cNvPr>
          <p:cNvSpPr>
            <a:spLocks noGrp="1"/>
          </p:cNvSpPr>
          <p:nvPr>
            <p:ph type="ftr" sz="quarter" idx="11"/>
          </p:nvPr>
        </p:nvSpPr>
        <p:spPr/>
        <p:txBody>
          <a:bodyPr/>
          <a:lstStyle/>
          <a:p>
            <a:pPr>
              <a:defRPr/>
            </a:pPr>
            <a:r>
              <a:rPr lang="fr-FR"/>
              <a:t>Notions d'architecture</a:t>
            </a:r>
            <a:endParaRPr lang="fr-FR" dirty="0"/>
          </a:p>
        </p:txBody>
      </p:sp>
      <p:sp>
        <p:nvSpPr>
          <p:cNvPr id="5" name="Espace réservé du numéro de diapositive 4">
            <a:extLst>
              <a:ext uri="{FF2B5EF4-FFF2-40B4-BE49-F238E27FC236}">
                <a16:creationId xmlns:a16="http://schemas.microsoft.com/office/drawing/2014/main" id="{412B222F-8C2C-4E46-A853-260F4491DB05}"/>
              </a:ext>
            </a:extLst>
          </p:cNvPr>
          <p:cNvSpPr>
            <a:spLocks noGrp="1"/>
          </p:cNvSpPr>
          <p:nvPr>
            <p:ph type="sldNum" sz="quarter" idx="12"/>
          </p:nvPr>
        </p:nvSpPr>
        <p:spPr/>
        <p:txBody>
          <a:bodyPr/>
          <a:lstStyle/>
          <a:p>
            <a:pPr>
              <a:defRPr/>
            </a:pPr>
            <a:fld id="{276219AF-F5ED-455B-A512-B03AB3602319}" type="slidenum">
              <a:rPr lang="fr-FR" smtClean="0"/>
              <a:pPr>
                <a:defRPr/>
              </a:pPr>
              <a:t>2</a:t>
            </a:fld>
            <a:endParaRPr lang="fr-FR" dirty="0"/>
          </a:p>
        </p:txBody>
      </p:sp>
    </p:spTree>
    <p:extLst>
      <p:ext uri="{BB962C8B-B14F-4D97-AF65-F5344CB8AC3E}">
        <p14:creationId xmlns:p14="http://schemas.microsoft.com/office/powerpoint/2010/main" val="175995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Quoi tester ?</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20</a:t>
            </a:fld>
            <a:endParaRPr lang="fr-FR" dirty="0"/>
          </a:p>
        </p:txBody>
      </p:sp>
      <p:sp>
        <p:nvSpPr>
          <p:cNvPr id="16" name="ZoneTexte 15"/>
          <p:cNvSpPr txBox="1"/>
          <p:nvPr/>
        </p:nvSpPr>
        <p:spPr>
          <a:xfrm>
            <a:off x="5220076" y="915567"/>
            <a:ext cx="3312368" cy="576064"/>
          </a:xfrm>
          <a:prstGeom prst="rect">
            <a:avLst/>
          </a:prstGeom>
          <a:noFill/>
        </p:spPr>
        <p:txBody>
          <a:bodyPr wrap="square" lIns="0" tIns="0" rIns="0" bIns="0" rtlCol="0">
            <a:noAutofit/>
          </a:bodyPr>
          <a:lstStyle/>
          <a:p>
            <a:pPr algn="ctr"/>
            <a:r>
              <a:rPr lang="fr-FR" dirty="0">
                <a:solidFill>
                  <a:schemeClr val="accent5"/>
                </a:solidFill>
                <a:latin typeface="BNPP Slab Serif Extra Bold" pitchFamily="50" charset="0"/>
              </a:rPr>
              <a:t>Ce qu’on ne veut pas:</a:t>
            </a:r>
          </a:p>
          <a:p>
            <a:pPr algn="ctr"/>
            <a:r>
              <a:rPr lang="fr-FR" dirty="0">
                <a:solidFill>
                  <a:schemeClr val="accent5"/>
                </a:solidFill>
                <a:latin typeface="BNPP Slab Serif Extra Bold" pitchFamily="50" charset="0"/>
              </a:rPr>
              <a:t>Le </a:t>
            </a:r>
            <a:r>
              <a:rPr lang="fr-FR" dirty="0" err="1">
                <a:solidFill>
                  <a:schemeClr val="accent5"/>
                </a:solidFill>
                <a:latin typeface="BNPP Slab Serif Extra Bold" pitchFamily="50" charset="0"/>
              </a:rPr>
              <a:t>ice</a:t>
            </a:r>
            <a:r>
              <a:rPr lang="fr-FR" dirty="0">
                <a:solidFill>
                  <a:schemeClr val="accent5"/>
                </a:solidFill>
                <a:latin typeface="BNPP Slab Serif Extra Bold" pitchFamily="50" charset="0"/>
              </a:rPr>
              <a:t> </a:t>
            </a:r>
            <a:r>
              <a:rPr lang="fr-FR" dirty="0" err="1">
                <a:solidFill>
                  <a:schemeClr val="accent5"/>
                </a:solidFill>
                <a:latin typeface="BNPP Slab Serif Extra Bold" pitchFamily="50" charset="0"/>
              </a:rPr>
              <a:t>cream</a:t>
            </a:r>
            <a:r>
              <a:rPr lang="fr-FR" dirty="0">
                <a:solidFill>
                  <a:schemeClr val="accent5"/>
                </a:solidFill>
                <a:latin typeface="BNPP Slab Serif Extra Bold" pitchFamily="50" charset="0"/>
              </a:rPr>
              <a:t> </a:t>
            </a:r>
            <a:r>
              <a:rPr lang="fr-FR" dirty="0" err="1">
                <a:solidFill>
                  <a:schemeClr val="accent5"/>
                </a:solidFill>
                <a:latin typeface="BNPP Slab Serif Extra Bold" pitchFamily="50" charset="0"/>
              </a:rPr>
              <a:t>cone</a:t>
            </a:r>
            <a:r>
              <a:rPr lang="fr-FR" dirty="0">
                <a:solidFill>
                  <a:schemeClr val="accent5"/>
                </a:solidFill>
                <a:latin typeface="BNPP Slab Serif Extra Bold" pitchFamily="50" charset="0"/>
              </a:rPr>
              <a:t> of test</a:t>
            </a:r>
          </a:p>
        </p:txBody>
      </p:sp>
      <p:pic>
        <p:nvPicPr>
          <p:cNvPr id="17412" name="Picture 4" descr="Résultat de recherche d'images pour &quot;testing pyrami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27" y="1464054"/>
            <a:ext cx="4672251" cy="254785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p:cNvCxnSpPr/>
          <p:nvPr/>
        </p:nvCxnSpPr>
        <p:spPr>
          <a:xfrm>
            <a:off x="4860032" y="915567"/>
            <a:ext cx="0" cy="3384376"/>
          </a:xfrm>
          <a:prstGeom prst="line">
            <a:avLst/>
          </a:prstGeom>
        </p:spPr>
        <p:style>
          <a:lnRef idx="2">
            <a:schemeClr val="dk1"/>
          </a:lnRef>
          <a:fillRef idx="0">
            <a:schemeClr val="dk1"/>
          </a:fillRef>
          <a:effectRef idx="1">
            <a:schemeClr val="dk1"/>
          </a:effectRef>
          <a:fontRef idx="minor">
            <a:schemeClr val="tx1"/>
          </a:fontRef>
        </p:style>
      </p:cxnSp>
      <p:pic>
        <p:nvPicPr>
          <p:cNvPr id="174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3" y="1033006"/>
            <a:ext cx="1152524"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AutoShape 9" descr="Résultat de recherche d'images pour &quot;testing ice cream cone&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AutoShape 11" descr="Résultat de recherche d'images pour &quot;testing ice cream cone&quot;"/>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421" name="Picture 13" descr="Résultat de recherche d'images pour &quot;testing ice cream 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6" y="1465363"/>
            <a:ext cx="2704933" cy="2977592"/>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1117175" y="1023579"/>
            <a:ext cx="2808313" cy="360040"/>
          </a:xfrm>
          <a:prstGeom prst="rect">
            <a:avLst/>
          </a:prstGeom>
          <a:noFill/>
        </p:spPr>
        <p:txBody>
          <a:bodyPr wrap="square" lIns="0" tIns="0" rIns="0" bIns="0" rtlCol="0">
            <a:noAutofit/>
          </a:bodyPr>
          <a:lstStyle/>
          <a:p>
            <a:pPr algn="ctr"/>
            <a:r>
              <a:rPr lang="fr-FR" dirty="0">
                <a:solidFill>
                  <a:schemeClr val="accent2"/>
                </a:solidFill>
                <a:latin typeface="BNPP Slab Serif Extra Bold" pitchFamily="50" charset="0"/>
              </a:rPr>
              <a:t>La bonne pyramide de test</a:t>
            </a:r>
          </a:p>
        </p:txBody>
      </p:sp>
    </p:spTree>
    <p:extLst>
      <p:ext uri="{BB962C8B-B14F-4D97-AF65-F5344CB8AC3E}">
        <p14:creationId xmlns:p14="http://schemas.microsoft.com/office/powerpoint/2010/main" val="1354862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Quoi tester ?</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21</a:t>
            </a:fld>
            <a:endParaRPr lang="fr-FR"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1" y="832680"/>
            <a:ext cx="6552729" cy="3611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9194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Ce qu’il ne faut pas tester</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22</a:t>
            </a:fld>
            <a:endParaRPr lang="fr-FR" dirty="0"/>
          </a:p>
        </p:txBody>
      </p:sp>
      <p:sp>
        <p:nvSpPr>
          <p:cNvPr id="3" name="Espace réservé du contenu 2"/>
          <p:cNvSpPr>
            <a:spLocks noGrp="1"/>
          </p:cNvSpPr>
          <p:nvPr>
            <p:ph idx="1"/>
          </p:nvPr>
        </p:nvSpPr>
        <p:spPr/>
        <p:txBody>
          <a:bodyPr>
            <a:normAutofit/>
          </a:bodyPr>
          <a:lstStyle/>
          <a:p>
            <a:r>
              <a:rPr lang="fr-FR" sz="2000" dirty="0"/>
              <a:t>Ce qu’il ne faut pas tester </a:t>
            </a:r>
          </a:p>
          <a:p>
            <a:pPr lvl="1"/>
            <a:r>
              <a:rPr lang="fr-FR" sz="1800" dirty="0"/>
              <a:t>Les librairies « </a:t>
            </a:r>
            <a:r>
              <a:rPr lang="fr-FR" sz="1800" dirty="0" err="1"/>
              <a:t>third</a:t>
            </a:r>
            <a:r>
              <a:rPr lang="fr-FR" sz="1800" dirty="0"/>
              <a:t> party »</a:t>
            </a:r>
          </a:p>
          <a:p>
            <a:pPr lvl="1"/>
            <a:r>
              <a:rPr lang="fr-FR" sz="1800" dirty="0"/>
              <a:t>Les méthodes/classes privées,</a:t>
            </a:r>
            <a:br>
              <a:rPr lang="fr-FR" sz="1800" dirty="0"/>
            </a:br>
            <a:r>
              <a:rPr lang="fr-FR" sz="1800" dirty="0"/>
              <a:t>il faut tester ce qui est exposé,</a:t>
            </a:r>
            <a:br>
              <a:rPr lang="fr-FR" sz="1800" dirty="0"/>
            </a:br>
            <a:r>
              <a:rPr lang="fr-FR" sz="1800" dirty="0"/>
              <a:t>le code qui porte les fonctionnalités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2" y="1203598"/>
            <a:ext cx="4244011" cy="238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42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Bonnes pratiques</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23</a:t>
            </a:fld>
            <a:endParaRPr lang="fr-FR" dirty="0"/>
          </a:p>
        </p:txBody>
      </p:sp>
      <p:sp>
        <p:nvSpPr>
          <p:cNvPr id="2" name="Rogner un rectangle avec un coin diagonal 1"/>
          <p:cNvSpPr/>
          <p:nvPr/>
        </p:nvSpPr>
        <p:spPr>
          <a:xfrm>
            <a:off x="899596" y="843559"/>
            <a:ext cx="7920880" cy="3528392"/>
          </a:xfrm>
          <a:prstGeom prst="snip2Diag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b="1" dirty="0">
                <a:solidFill>
                  <a:schemeClr val="tx1"/>
                </a:solidFill>
                <a:latin typeface="BNPP Sans Extra Bold" pitchFamily="50" charset="0"/>
              </a:rPr>
              <a:t>Ingrédients d’un bon test</a:t>
            </a:r>
          </a:p>
          <a:p>
            <a:pPr algn="ctr"/>
            <a:endParaRPr lang="fr-FR" dirty="0">
              <a:solidFill>
                <a:schemeClr val="tx1"/>
              </a:solidFill>
            </a:endParaRPr>
          </a:p>
          <a:p>
            <a:r>
              <a:rPr lang="fr-FR" b="1" dirty="0" err="1">
                <a:solidFill>
                  <a:schemeClr val="accent5"/>
                </a:solidFill>
              </a:rPr>
              <a:t>F</a:t>
            </a:r>
            <a:r>
              <a:rPr lang="fr-FR" b="1" dirty="0" err="1">
                <a:solidFill>
                  <a:schemeClr val="tx1"/>
                </a:solidFill>
              </a:rPr>
              <a:t>ast</a:t>
            </a:r>
            <a:r>
              <a:rPr lang="fr-FR" b="1" dirty="0">
                <a:solidFill>
                  <a:schemeClr val="tx1"/>
                </a:solidFill>
              </a:rPr>
              <a:t>:</a:t>
            </a:r>
            <a:r>
              <a:rPr lang="fr-FR" dirty="0">
                <a:solidFill>
                  <a:schemeClr val="tx1"/>
                </a:solidFill>
              </a:rPr>
              <a:t> 			Rapides ! Pour des lancements fréquents</a:t>
            </a:r>
          </a:p>
          <a:p>
            <a:r>
              <a:rPr lang="fr-FR" b="1" dirty="0">
                <a:solidFill>
                  <a:schemeClr val="accent5"/>
                </a:solidFill>
              </a:rPr>
              <a:t>I</a:t>
            </a:r>
            <a:r>
              <a:rPr lang="fr-FR" b="1" dirty="0">
                <a:solidFill>
                  <a:schemeClr val="tx1"/>
                </a:solidFill>
              </a:rPr>
              <a:t>ndependent:</a:t>
            </a:r>
            <a:r>
              <a:rPr lang="fr-FR" dirty="0">
                <a:solidFill>
                  <a:schemeClr val="tx1"/>
                </a:solidFill>
              </a:rPr>
              <a:t> 		Des tests indépendants les uns des autres</a:t>
            </a:r>
          </a:p>
          <a:p>
            <a:r>
              <a:rPr lang="fr-FR" b="1" dirty="0" err="1">
                <a:solidFill>
                  <a:schemeClr val="accent5"/>
                </a:solidFill>
              </a:rPr>
              <a:t>R</a:t>
            </a:r>
            <a:r>
              <a:rPr lang="fr-FR" b="1" dirty="0" err="1">
                <a:solidFill>
                  <a:schemeClr val="tx1"/>
                </a:solidFill>
              </a:rPr>
              <a:t>epeatable</a:t>
            </a:r>
            <a:r>
              <a:rPr lang="fr-FR" b="1" dirty="0">
                <a:solidFill>
                  <a:schemeClr val="tx1"/>
                </a:solidFill>
              </a:rPr>
              <a:t>:</a:t>
            </a:r>
            <a:r>
              <a:rPr lang="fr-FR" dirty="0">
                <a:solidFill>
                  <a:schemeClr val="tx1"/>
                </a:solidFill>
              </a:rPr>
              <a:t> 		Des tests déterministes</a:t>
            </a:r>
          </a:p>
          <a:p>
            <a:r>
              <a:rPr lang="fr-FR" b="1" dirty="0">
                <a:solidFill>
                  <a:schemeClr val="accent5"/>
                </a:solidFill>
              </a:rPr>
              <a:t>S</a:t>
            </a:r>
            <a:r>
              <a:rPr lang="fr-FR" b="1" dirty="0">
                <a:solidFill>
                  <a:schemeClr val="tx1"/>
                </a:solidFill>
              </a:rPr>
              <a:t>elf-</a:t>
            </a:r>
            <a:r>
              <a:rPr lang="fr-FR" b="1" dirty="0" err="1">
                <a:solidFill>
                  <a:schemeClr val="tx1"/>
                </a:solidFill>
              </a:rPr>
              <a:t>checking</a:t>
            </a:r>
            <a:r>
              <a:rPr lang="fr-FR" b="1" dirty="0">
                <a:solidFill>
                  <a:schemeClr val="tx1"/>
                </a:solidFill>
              </a:rPr>
              <a:t>:</a:t>
            </a:r>
            <a:r>
              <a:rPr lang="fr-FR" dirty="0">
                <a:solidFill>
                  <a:schemeClr val="tx1"/>
                </a:solidFill>
              </a:rPr>
              <a:t> 		Pas d’action manuelle pour valider le test</a:t>
            </a:r>
          </a:p>
          <a:p>
            <a:r>
              <a:rPr lang="fr-FR" b="1" dirty="0" err="1">
                <a:solidFill>
                  <a:schemeClr val="accent5"/>
                </a:solidFill>
              </a:rPr>
              <a:t>T</a:t>
            </a:r>
            <a:r>
              <a:rPr lang="fr-FR" b="1" dirty="0" err="1">
                <a:solidFill>
                  <a:schemeClr val="tx1"/>
                </a:solidFill>
              </a:rPr>
              <a:t>horough</a:t>
            </a:r>
            <a:r>
              <a:rPr lang="fr-FR" b="1" dirty="0">
                <a:solidFill>
                  <a:schemeClr val="tx1"/>
                </a:solidFill>
              </a:rPr>
              <a:t>/</a:t>
            </a:r>
            <a:r>
              <a:rPr lang="fr-FR" b="1" dirty="0" err="1">
                <a:solidFill>
                  <a:schemeClr val="tx1"/>
                </a:solidFill>
              </a:rPr>
              <a:t>Timely</a:t>
            </a:r>
            <a:r>
              <a:rPr lang="fr-FR" b="1" dirty="0">
                <a:solidFill>
                  <a:schemeClr val="tx1"/>
                </a:solidFill>
              </a:rPr>
              <a:t>:</a:t>
            </a:r>
            <a:r>
              <a:rPr lang="fr-FR" dirty="0">
                <a:solidFill>
                  <a:schemeClr val="tx1"/>
                </a:solidFill>
              </a:rPr>
              <a:t>  	les tests d’abord </a:t>
            </a:r>
          </a:p>
        </p:txBody>
      </p:sp>
      <p:sp>
        <p:nvSpPr>
          <p:cNvPr id="9" name="Rectangle 8"/>
          <p:cNvSpPr/>
          <p:nvPr/>
        </p:nvSpPr>
        <p:spPr>
          <a:xfrm rot="16200000">
            <a:off x="-870968" y="2201665"/>
            <a:ext cx="2757606" cy="1015663"/>
          </a:xfrm>
          <a:prstGeom prst="rect">
            <a:avLst/>
          </a:prstGeom>
          <a:noFill/>
        </p:spPr>
        <p:txBody>
          <a:bodyPr wrap="square" lIns="91440" tIns="45720" rIns="91440" bIns="45720">
            <a:spAutoFit/>
          </a:bodyPr>
          <a:lstStyle/>
          <a:p>
            <a:pPr algn="ctr"/>
            <a:r>
              <a:rPr lang="fr-FR" sz="6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BNPP Sans Condensed ExtraBold" pitchFamily="50" charset="0"/>
              </a:rPr>
              <a:t>F.I.R.S.T.</a:t>
            </a:r>
          </a:p>
        </p:txBody>
      </p:sp>
    </p:spTree>
    <p:extLst>
      <p:ext uri="{BB962C8B-B14F-4D97-AF65-F5344CB8AC3E}">
        <p14:creationId xmlns:p14="http://schemas.microsoft.com/office/powerpoint/2010/main" val="1404629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Bonnes pratiques</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24</a:t>
            </a:fld>
            <a:endParaRPr lang="fr-FR" dirty="0"/>
          </a:p>
        </p:txBody>
      </p:sp>
      <p:sp>
        <p:nvSpPr>
          <p:cNvPr id="3" name="Espace réservé du contenu 2"/>
          <p:cNvSpPr>
            <a:spLocks noGrp="1"/>
          </p:cNvSpPr>
          <p:nvPr>
            <p:ph idx="1"/>
          </p:nvPr>
        </p:nvSpPr>
        <p:spPr/>
        <p:txBody>
          <a:bodyPr>
            <a:normAutofit fontScale="92500" lnSpcReduction="10000"/>
          </a:bodyPr>
          <a:lstStyle/>
          <a:p>
            <a:r>
              <a:rPr lang="fr-FR" sz="1900" dirty="0"/>
              <a:t>Les tests sont de première importance ! Pas secondaire.</a:t>
            </a:r>
          </a:p>
          <a:p>
            <a:endParaRPr lang="fr-FR" sz="1900" dirty="0"/>
          </a:p>
          <a:p>
            <a:r>
              <a:rPr lang="fr-FR" sz="1900" dirty="0"/>
              <a:t>Assurer la même qualité de code dans votre code de production et dans vos tests (</a:t>
            </a:r>
            <a:r>
              <a:rPr lang="fr-FR" sz="1900" dirty="0" err="1"/>
              <a:t>keep</a:t>
            </a:r>
            <a:r>
              <a:rPr lang="fr-FR" sz="1900" dirty="0"/>
              <a:t> </a:t>
            </a:r>
            <a:r>
              <a:rPr lang="fr-FR" sz="1900" dirty="0" err="1"/>
              <a:t>it</a:t>
            </a:r>
            <a:r>
              <a:rPr lang="fr-FR" sz="1900" dirty="0"/>
              <a:t> DRY ! &amp; </a:t>
            </a:r>
            <a:r>
              <a:rPr lang="fr-FR" sz="1900" dirty="0" err="1"/>
              <a:t>co</a:t>
            </a:r>
            <a:r>
              <a:rPr lang="fr-FR" sz="1900" dirty="0"/>
              <a:t>)</a:t>
            </a:r>
          </a:p>
          <a:p>
            <a:endParaRPr lang="fr-FR" sz="1900" dirty="0"/>
          </a:p>
          <a:p>
            <a:r>
              <a:rPr lang="fr-FR" sz="1900" dirty="0"/>
              <a:t>Ne testez pas les </a:t>
            </a:r>
            <a:r>
              <a:rPr lang="fr-FR" sz="1900" dirty="0" err="1"/>
              <a:t>third</a:t>
            </a:r>
            <a:r>
              <a:rPr lang="fr-FR" sz="1900" dirty="0"/>
              <a:t> party, mais les résultats de l’utilisation de ces librairies</a:t>
            </a:r>
          </a:p>
          <a:p>
            <a:endParaRPr lang="fr-FR" sz="1900" dirty="0"/>
          </a:p>
          <a:p>
            <a:r>
              <a:rPr lang="fr-FR" sz="1900" dirty="0"/>
              <a:t>Testez tout ce qui est API publique</a:t>
            </a:r>
          </a:p>
          <a:p>
            <a:endParaRPr lang="fr-FR" sz="1900" dirty="0"/>
          </a:p>
          <a:p>
            <a:r>
              <a:rPr lang="fr-FR" sz="1900" dirty="0"/>
              <a:t>1 scénario = 1 test</a:t>
            </a:r>
          </a:p>
          <a:p>
            <a:endParaRPr lang="fr-FR" sz="1900" dirty="0"/>
          </a:p>
          <a:p>
            <a:r>
              <a:rPr lang="fr-FR" sz="1900" dirty="0"/>
              <a:t>Ne modifier vos tests que s’il y a un changement de comportement (volontaire) de l’application</a:t>
            </a:r>
          </a:p>
        </p:txBody>
      </p:sp>
    </p:spTree>
    <p:extLst>
      <p:ext uri="{BB962C8B-B14F-4D97-AF65-F5344CB8AC3E}">
        <p14:creationId xmlns:p14="http://schemas.microsoft.com/office/powerpoint/2010/main" val="1955341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En résumé</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25</a:t>
            </a:fld>
            <a:endParaRPr lang="fr-FR" dirty="0"/>
          </a:p>
        </p:txBody>
      </p:sp>
      <p:sp>
        <p:nvSpPr>
          <p:cNvPr id="3" name="Espace réservé du contenu 2"/>
          <p:cNvSpPr>
            <a:spLocks noGrp="1"/>
          </p:cNvSpPr>
          <p:nvPr>
            <p:ph idx="1"/>
          </p:nvPr>
        </p:nvSpPr>
        <p:spPr/>
        <p:txBody>
          <a:bodyPr>
            <a:normAutofit/>
          </a:bodyPr>
          <a:lstStyle/>
          <a:p>
            <a:r>
              <a:rPr lang="fr-FR" dirty="0"/>
              <a:t>Le TDD est une discipline de développement </a:t>
            </a:r>
            <a:r>
              <a:rPr lang="fr-FR" i="1" dirty="0"/>
              <a:t>Tests First</a:t>
            </a:r>
          </a:p>
          <a:p>
            <a:r>
              <a:rPr lang="fr-FR" dirty="0"/>
              <a:t>S’appuie sur des cycles </a:t>
            </a:r>
            <a:r>
              <a:rPr lang="fr-FR" b="1" dirty="0"/>
              <a:t>courts</a:t>
            </a:r>
          </a:p>
          <a:p>
            <a:r>
              <a:rPr lang="fr-FR" dirty="0"/>
              <a:t>Basé sur le mantra RGR: </a:t>
            </a:r>
            <a:r>
              <a:rPr lang="fr-FR" b="1" dirty="0" err="1"/>
              <a:t>Red</a:t>
            </a:r>
            <a:r>
              <a:rPr lang="fr-FR" b="1" dirty="0"/>
              <a:t> </a:t>
            </a:r>
            <a:r>
              <a:rPr lang="fr-FR" b="1" dirty="0">
                <a:sym typeface="Wingdings" panose="05000000000000000000" pitchFamily="2" charset="2"/>
              </a:rPr>
              <a:t> Green  </a:t>
            </a:r>
            <a:r>
              <a:rPr lang="fr-FR" b="1" dirty="0" err="1">
                <a:sym typeface="Wingdings" panose="05000000000000000000" pitchFamily="2" charset="2"/>
              </a:rPr>
              <a:t>Refactor</a:t>
            </a:r>
            <a:endParaRPr lang="fr-FR" b="1" dirty="0">
              <a:sym typeface="Wingdings" panose="05000000000000000000" pitchFamily="2" charset="2"/>
            </a:endParaRPr>
          </a:p>
          <a:p>
            <a:r>
              <a:rPr lang="fr-FR" dirty="0">
                <a:sym typeface="Wingdings" panose="05000000000000000000" pitchFamily="2" charset="2"/>
              </a:rPr>
              <a:t>Apporte de la stabilité et de la confiance dans le code applicatif</a:t>
            </a:r>
          </a:p>
          <a:p>
            <a:r>
              <a:rPr lang="fr-FR" dirty="0">
                <a:sym typeface="Wingdings" panose="05000000000000000000" pitchFamily="2" charset="2"/>
              </a:rPr>
              <a:t>Produit des applications testables et modulaires</a:t>
            </a:r>
          </a:p>
          <a:p>
            <a:r>
              <a:rPr lang="fr-FR" dirty="0">
                <a:sym typeface="Wingdings" panose="05000000000000000000" pitchFamily="2" charset="2"/>
              </a:rPr>
              <a:t>Améliore la prise d’initiative des développeurs en limitant</a:t>
            </a:r>
            <a:br>
              <a:rPr lang="fr-FR" dirty="0">
                <a:sym typeface="Wingdings" panose="05000000000000000000" pitchFamily="2" charset="2"/>
              </a:rPr>
            </a:br>
            <a:r>
              <a:rPr lang="fr-FR" dirty="0">
                <a:sym typeface="Wingdings" panose="05000000000000000000" pitchFamily="2" charset="2"/>
              </a:rPr>
              <a:t>le risque de régressions</a:t>
            </a:r>
          </a:p>
          <a:p>
            <a:r>
              <a:rPr lang="fr-FR" dirty="0">
                <a:sym typeface="Wingdings" panose="05000000000000000000" pitchFamily="2" charset="2"/>
              </a:rPr>
              <a:t>Les tests doivent devenir les spécifications vivantes de l’application</a:t>
            </a:r>
          </a:p>
          <a:p>
            <a:r>
              <a:rPr lang="fr-FR" dirty="0">
                <a:sym typeface="Wingdings" panose="05000000000000000000" pitchFamily="2" charset="2"/>
              </a:rPr>
              <a:t>Le TDD s’inscrit  </a:t>
            </a:r>
          </a:p>
          <a:p>
            <a:pPr lvl="1"/>
            <a:r>
              <a:rPr lang="fr-FR" dirty="0">
                <a:sym typeface="Wingdings" panose="05000000000000000000" pitchFamily="2" charset="2"/>
              </a:rPr>
              <a:t>Parfaitement une démarche agile, et permet d’accepter plus facilement les changements, avec moins de risques !</a:t>
            </a:r>
          </a:p>
          <a:p>
            <a:pPr lvl="1"/>
            <a:r>
              <a:rPr lang="fr-FR" dirty="0">
                <a:sym typeface="Wingdings" panose="05000000000000000000" pitchFamily="2" charset="2"/>
              </a:rPr>
              <a:t>Très bien avec toute application ayant du métier et que l’on souhaite pouvoir maintenir</a:t>
            </a:r>
          </a:p>
          <a:p>
            <a:pPr lvl="1"/>
            <a:endParaRPr lang="fr-FR" sz="1200" dirty="0"/>
          </a:p>
        </p:txBody>
      </p:sp>
      <p:pic>
        <p:nvPicPr>
          <p:cNvPr id="7" name="Picture 2" descr="Résultat de recherche d'images pour &quot;test first developmen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898" y="771550"/>
            <a:ext cx="2409625" cy="188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44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3529" y="555528"/>
            <a:ext cx="8640960" cy="311168"/>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4" name="Espace réservé du pied de page 3"/>
          <p:cNvSpPr>
            <a:spLocks noGrp="1"/>
          </p:cNvSpPr>
          <p:nvPr>
            <p:ph type="ftr" sz="quarter" idx="10"/>
          </p:nvPr>
        </p:nvSpPr>
        <p:spPr/>
        <p:txBody>
          <a:bodyPr/>
          <a:lstStyle/>
          <a:p>
            <a:pPr>
              <a:defRPr/>
            </a:pPr>
            <a:r>
              <a:rPr lang="fr-FR"/>
              <a:t>TDD</a:t>
            </a:r>
            <a:endParaRPr lang="fr-FR" dirty="0"/>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26</a:t>
            </a:fld>
            <a:endParaRPr lang="fr-FR" dirty="0"/>
          </a:p>
        </p:txBody>
      </p:sp>
      <p:pic>
        <p:nvPicPr>
          <p:cNvPr id="24578" name="Picture 2" descr="C:\perso\img\q418shly82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286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Quizz </a:t>
            </a:r>
            <a:r>
              <a:rPr lang="fr-FR" dirty="0" err="1"/>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27</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sz="2800" dirty="0">
                <a:latin typeface="BNPP Slab Serif Extra Bold" pitchFamily="50" charset="0"/>
              </a:rPr>
              <a:t>Avec une bonne couverture de tests je n’aurais pas de bugs !</a:t>
            </a:r>
            <a:endParaRPr lang="fr-FR" sz="2000" dirty="0">
              <a:latin typeface="BNPP Slab Serif Extra Bold" pitchFamily="50" charset="0"/>
            </a:endParaRPr>
          </a:p>
        </p:txBody>
      </p:sp>
      <p:pic>
        <p:nvPicPr>
          <p:cNvPr id="7170" name="Picture 2" descr="Résultat de recherche d'images pour &quot;mythe reali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238" y="1851670"/>
            <a:ext cx="3816425" cy="2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1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Quizz </a:t>
            </a:r>
            <a:r>
              <a:rPr lang="fr-FR" dirty="0" err="1"/>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28</a:t>
            </a:fld>
            <a:endParaRPr lang="fr-FR" dirty="0"/>
          </a:p>
        </p:txBody>
      </p:sp>
      <p:sp>
        <p:nvSpPr>
          <p:cNvPr id="3" name="Espace réservé du contenu 2"/>
          <p:cNvSpPr>
            <a:spLocks noGrp="1"/>
          </p:cNvSpPr>
          <p:nvPr>
            <p:ph idx="1"/>
          </p:nvPr>
        </p:nvSpPr>
        <p:spPr>
          <a:xfrm>
            <a:off x="2843813" y="852985"/>
            <a:ext cx="5832649" cy="3588847"/>
          </a:xfrm>
        </p:spPr>
        <p:txBody>
          <a:bodyPr>
            <a:normAutofit/>
          </a:bodyPr>
          <a:lstStyle/>
          <a:p>
            <a:pPr marL="0" indent="0" algn="ctr">
              <a:buNone/>
            </a:pPr>
            <a:r>
              <a:rPr lang="fr-FR" sz="2800" dirty="0">
                <a:latin typeface="BNPP Slab Serif Extra Bold" pitchFamily="50" charset="0"/>
              </a:rPr>
              <a:t>Avec une bonne couverture de tests je n’aurais pas de bugs !</a:t>
            </a:r>
            <a:endParaRPr lang="fr-FR" sz="2000" dirty="0">
              <a:latin typeface="BNPP Slab Serif Extra Bold" pitchFamily="50" charset="0"/>
            </a:endParaRPr>
          </a:p>
        </p:txBody>
      </p:sp>
      <p:sp>
        <p:nvSpPr>
          <p:cNvPr id="2" name="Rectangle à coins arrondis 1"/>
          <p:cNvSpPr/>
          <p:nvPr/>
        </p:nvSpPr>
        <p:spPr>
          <a:xfrm>
            <a:off x="683571" y="1040103"/>
            <a:ext cx="1872208" cy="648072"/>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a:solidFill>
                  <a:schemeClr val="tx1"/>
                </a:solidFill>
                <a:latin typeface="BNPP Slab Serif Extra Bold" pitchFamily="50" charset="0"/>
              </a:rPr>
              <a:t>Mythe</a:t>
            </a:r>
          </a:p>
        </p:txBody>
      </p:sp>
      <p:sp>
        <p:nvSpPr>
          <p:cNvPr id="7" name="ZoneTexte 6"/>
          <p:cNvSpPr txBox="1"/>
          <p:nvPr/>
        </p:nvSpPr>
        <p:spPr>
          <a:xfrm>
            <a:off x="2843813" y="2319723"/>
            <a:ext cx="5832649" cy="1656184"/>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gn="ctr"/>
            <a:r>
              <a:rPr lang="fr-FR" sz="3200" dirty="0">
                <a:solidFill>
                  <a:schemeClr val="bg1">
                    <a:lumMod val="50000"/>
                  </a:schemeClr>
                </a:solidFill>
                <a:latin typeface="BNPP Slab Serif Extra Bold" pitchFamily="50" charset="0"/>
              </a:rPr>
              <a:t>Une couverture de tests bien faite garantie d’avoir </a:t>
            </a:r>
            <a:r>
              <a:rPr lang="fr-FR" sz="3200" u="sng" dirty="0">
                <a:solidFill>
                  <a:schemeClr val="accent1"/>
                </a:solidFill>
                <a:latin typeface="BNPP Slab Serif Extra Bold" pitchFamily="50" charset="0"/>
              </a:rPr>
              <a:t>moins</a:t>
            </a:r>
            <a:r>
              <a:rPr lang="fr-FR" sz="3200" dirty="0">
                <a:solidFill>
                  <a:schemeClr val="bg1">
                    <a:lumMod val="50000"/>
                  </a:schemeClr>
                </a:solidFill>
                <a:latin typeface="BNPP Slab Serif Extra Bold" pitchFamily="50" charset="0"/>
              </a:rPr>
              <a:t> de  bugs</a:t>
            </a:r>
          </a:p>
        </p:txBody>
      </p:sp>
      <p:sp>
        <p:nvSpPr>
          <p:cNvPr id="10" name="Rectangle à coins arrondis 9"/>
          <p:cNvSpPr/>
          <p:nvPr/>
        </p:nvSpPr>
        <p:spPr>
          <a:xfrm>
            <a:off x="683571" y="2823777"/>
            <a:ext cx="1872208" cy="648072"/>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a:solidFill>
                  <a:schemeClr val="tx1"/>
                </a:solidFill>
                <a:latin typeface="BNPP Slab Serif Extra Bold" pitchFamily="50" charset="0"/>
              </a:rPr>
              <a:t>Réalité</a:t>
            </a:r>
          </a:p>
        </p:txBody>
      </p:sp>
    </p:spTree>
    <p:extLst>
      <p:ext uri="{BB962C8B-B14F-4D97-AF65-F5344CB8AC3E}">
        <p14:creationId xmlns:p14="http://schemas.microsoft.com/office/powerpoint/2010/main" val="2704566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Quizz </a:t>
            </a:r>
            <a:r>
              <a:rPr lang="fr-FR" dirty="0" err="1"/>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29</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sz="2800" dirty="0">
                <a:latin typeface="BNPP Slab Serif Extra Bold" pitchFamily="50" charset="0"/>
              </a:rPr>
              <a:t>Ecrire des tests est une perte de temps, il vaut mieux écrire du code utile !</a:t>
            </a:r>
            <a:endParaRPr lang="fr-FR" sz="2000" dirty="0">
              <a:latin typeface="BNPP Slab Serif Extra Bold" pitchFamily="50" charset="0"/>
            </a:endParaRPr>
          </a:p>
        </p:txBody>
      </p:sp>
      <p:pic>
        <p:nvPicPr>
          <p:cNvPr id="7170" name="Picture 2" descr="Résultat de recherche d'images pour &quot;mythe reali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238" y="1851670"/>
            <a:ext cx="3816425" cy="2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39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Introduction</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a:t>
            </a:fld>
            <a:endParaRPr lang="fr-FR" dirty="0"/>
          </a:p>
        </p:txBody>
      </p:sp>
      <p:sp>
        <p:nvSpPr>
          <p:cNvPr id="3" name="Espace réservé du contenu 2"/>
          <p:cNvSpPr>
            <a:spLocks noGrp="1"/>
          </p:cNvSpPr>
          <p:nvPr>
            <p:ph idx="1"/>
          </p:nvPr>
        </p:nvSpPr>
        <p:spPr/>
        <p:txBody>
          <a:bodyPr>
            <a:normAutofit/>
          </a:bodyPr>
          <a:lstStyle/>
          <a:p>
            <a:pPr marL="0" indent="0" algn="ctr">
              <a:buNone/>
            </a:pPr>
            <a:endParaRPr lang="fr-FR" sz="4400" dirty="0">
              <a:latin typeface="BNPP Slab Serif Extra Bold" pitchFamily="50" charset="0"/>
            </a:endParaRPr>
          </a:p>
          <a:p>
            <a:pPr marL="0" indent="0" algn="ctr">
              <a:buNone/>
            </a:pPr>
            <a:endParaRPr lang="fr-FR" sz="4400" dirty="0">
              <a:latin typeface="BNPP Slab Serif Extra Bold" pitchFamily="50" charset="0"/>
            </a:endParaRPr>
          </a:p>
          <a:p>
            <a:pPr marL="0" indent="0" algn="ctr">
              <a:buNone/>
            </a:pPr>
            <a:r>
              <a:rPr lang="fr-FR" sz="4400" dirty="0">
                <a:latin typeface="BNPP Slab Serif Extra Bold" pitchFamily="50" charset="0"/>
              </a:rPr>
              <a:t>C’est quoi un test ?</a:t>
            </a:r>
          </a:p>
          <a:p>
            <a:pPr marL="0" indent="0" algn="ctr">
              <a:buNone/>
            </a:pPr>
            <a:endParaRPr lang="fr-FR" sz="4400" dirty="0">
              <a:latin typeface="BNPP Slab Serif Extra Bold" pitchFamily="50" charset="0"/>
            </a:endParaRPr>
          </a:p>
        </p:txBody>
      </p:sp>
    </p:spTree>
    <p:extLst>
      <p:ext uri="{BB962C8B-B14F-4D97-AF65-F5344CB8AC3E}">
        <p14:creationId xmlns:p14="http://schemas.microsoft.com/office/powerpoint/2010/main" val="3563623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Quizz </a:t>
            </a:r>
            <a:r>
              <a:rPr lang="fr-FR" dirty="0" err="1"/>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30</a:t>
            </a:fld>
            <a:endParaRPr lang="fr-FR" dirty="0"/>
          </a:p>
        </p:txBody>
      </p:sp>
      <p:sp>
        <p:nvSpPr>
          <p:cNvPr id="3" name="Espace réservé du contenu 2"/>
          <p:cNvSpPr>
            <a:spLocks noGrp="1"/>
          </p:cNvSpPr>
          <p:nvPr>
            <p:ph idx="1"/>
          </p:nvPr>
        </p:nvSpPr>
        <p:spPr>
          <a:xfrm>
            <a:off x="2843813" y="852985"/>
            <a:ext cx="5832649" cy="3588847"/>
          </a:xfrm>
        </p:spPr>
        <p:txBody>
          <a:bodyPr>
            <a:normAutofit/>
          </a:bodyPr>
          <a:lstStyle/>
          <a:p>
            <a:pPr marL="0" indent="0" algn="ctr">
              <a:buNone/>
            </a:pPr>
            <a:r>
              <a:rPr lang="fr-FR" sz="2800" dirty="0">
                <a:latin typeface="BNPP Slab Serif Extra Bold" pitchFamily="50" charset="0"/>
              </a:rPr>
              <a:t>Ecrire des tests est une perte de temps, il vaut mieux écrire du code utile !</a:t>
            </a:r>
            <a:endParaRPr lang="fr-FR" sz="2000" dirty="0">
              <a:latin typeface="BNPP Slab Serif Extra Bold" pitchFamily="50" charset="0"/>
            </a:endParaRPr>
          </a:p>
        </p:txBody>
      </p:sp>
      <p:sp>
        <p:nvSpPr>
          <p:cNvPr id="2" name="Rectangle à coins arrondis 1"/>
          <p:cNvSpPr/>
          <p:nvPr/>
        </p:nvSpPr>
        <p:spPr>
          <a:xfrm>
            <a:off x="683571" y="1040103"/>
            <a:ext cx="1872208" cy="648072"/>
          </a:xfrm>
          <a:prstGeom prst="round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a:solidFill>
                  <a:schemeClr val="tx1"/>
                </a:solidFill>
                <a:latin typeface="BNPP Slab Serif Extra Bold" pitchFamily="50" charset="0"/>
              </a:rPr>
              <a:t>Mythe</a:t>
            </a:r>
          </a:p>
        </p:txBody>
      </p:sp>
      <p:sp>
        <p:nvSpPr>
          <p:cNvPr id="7" name="ZoneTexte 6"/>
          <p:cNvSpPr txBox="1"/>
          <p:nvPr/>
        </p:nvSpPr>
        <p:spPr>
          <a:xfrm>
            <a:off x="2843813" y="2319723"/>
            <a:ext cx="5832649" cy="2052229"/>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gn="ctr"/>
            <a:r>
              <a:rPr lang="fr-FR" sz="3200" dirty="0">
                <a:solidFill>
                  <a:schemeClr val="bg1">
                    <a:lumMod val="50000"/>
                  </a:schemeClr>
                </a:solidFill>
                <a:latin typeface="BNPP Slab Serif Extra Bold" pitchFamily="50" charset="0"/>
              </a:rPr>
              <a:t>Les tests sont un investissement pour gagner du temps et s’épargner du travail plus tard</a:t>
            </a:r>
          </a:p>
        </p:txBody>
      </p:sp>
      <p:sp>
        <p:nvSpPr>
          <p:cNvPr id="10" name="Rectangle à coins arrondis 9"/>
          <p:cNvSpPr/>
          <p:nvPr/>
        </p:nvSpPr>
        <p:spPr>
          <a:xfrm>
            <a:off x="683571" y="2823777"/>
            <a:ext cx="1872208" cy="648072"/>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a:solidFill>
                  <a:schemeClr val="tx1"/>
                </a:solidFill>
                <a:latin typeface="BNPP Slab Serif Extra Bold" pitchFamily="50" charset="0"/>
              </a:rPr>
              <a:t>Réalité</a:t>
            </a:r>
          </a:p>
        </p:txBody>
      </p:sp>
    </p:spTree>
    <p:extLst>
      <p:ext uri="{BB962C8B-B14F-4D97-AF65-F5344CB8AC3E}">
        <p14:creationId xmlns:p14="http://schemas.microsoft.com/office/powerpoint/2010/main" val="1111889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Quizz </a:t>
            </a:r>
            <a:r>
              <a:rPr lang="fr-FR" dirty="0" err="1"/>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31</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sz="2800" dirty="0">
                <a:latin typeface="BNPP Slab Serif Extra Bold" pitchFamily="50" charset="0"/>
              </a:rPr>
              <a:t>Les tests unitaires servent uniquement à trouver les bugs</a:t>
            </a:r>
            <a:endParaRPr lang="fr-FR" sz="2000" dirty="0">
              <a:latin typeface="BNPP Slab Serif Extra Bold" pitchFamily="50" charset="0"/>
            </a:endParaRPr>
          </a:p>
        </p:txBody>
      </p:sp>
      <p:pic>
        <p:nvPicPr>
          <p:cNvPr id="7170" name="Picture 2" descr="Résultat de recherche d'images pour &quot;mythe reali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238" y="1851670"/>
            <a:ext cx="3816425" cy="2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588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i.imgflip.com/28js2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771551"/>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6" name="Titre 5"/>
          <p:cNvSpPr>
            <a:spLocks noGrp="1"/>
          </p:cNvSpPr>
          <p:nvPr>
            <p:ph type="title"/>
          </p:nvPr>
        </p:nvSpPr>
        <p:spPr/>
        <p:txBody>
          <a:bodyPr/>
          <a:lstStyle/>
          <a:p>
            <a:r>
              <a:rPr lang="fr-FR" dirty="0"/>
              <a:t>Quizz </a:t>
            </a:r>
            <a:r>
              <a:rPr lang="fr-FR" dirty="0" err="1"/>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32</a:t>
            </a:fld>
            <a:endParaRPr lang="fr-FR" dirty="0"/>
          </a:p>
        </p:txBody>
      </p:sp>
      <p:sp>
        <p:nvSpPr>
          <p:cNvPr id="7" name="ZoneTexte 6"/>
          <p:cNvSpPr txBox="1"/>
          <p:nvPr/>
        </p:nvSpPr>
        <p:spPr>
          <a:xfrm>
            <a:off x="5092369" y="771551"/>
            <a:ext cx="3528393" cy="3429003"/>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gn="ctr"/>
            <a:r>
              <a:rPr lang="fr-FR" sz="2800" dirty="0">
                <a:solidFill>
                  <a:schemeClr val="bg1">
                    <a:lumMod val="50000"/>
                  </a:schemeClr>
                </a:solidFill>
                <a:latin typeface="BNPP Slab Serif Extra Bold" pitchFamily="50" charset="0"/>
              </a:rPr>
              <a:t>Non ! Voir les 30 dernières slides: modularité, compréhension, documentation, spécifications exécutables…</a:t>
            </a:r>
          </a:p>
        </p:txBody>
      </p:sp>
      <p:sp>
        <p:nvSpPr>
          <p:cNvPr id="10" name="Rectangle à coins arrondis 9"/>
          <p:cNvSpPr/>
          <p:nvPr/>
        </p:nvSpPr>
        <p:spPr>
          <a:xfrm>
            <a:off x="5920460" y="166737"/>
            <a:ext cx="1872208" cy="403573"/>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400" dirty="0">
                <a:solidFill>
                  <a:schemeClr val="tx1"/>
                </a:solidFill>
                <a:latin typeface="BNPP Slab Serif Extra Bold" pitchFamily="50" charset="0"/>
              </a:rPr>
              <a:t>Réalité</a:t>
            </a:r>
          </a:p>
        </p:txBody>
      </p:sp>
      <p:sp>
        <p:nvSpPr>
          <p:cNvPr id="8" name="AutoShape 2" descr="data:image/jpeg;base64,/9j/4AAQSkZJRgABAQAAAQABAAD/2wBDAAMCAgICAgMCAgIDAwMDBAYEBAQEBAgGBgUGCQgKCgkICQkKDA8MCgsOCwkJDRENDg8QEBEQCgwSExIQEw8QEBD/2wBDAQMDAwQDBAgEBAgQCwkLEBAQEBAQEBAQEBAQEBAQEBAQEBAQEBAQEBAQEBAQEBAQEBAQEBAQEBAQEBAQEBAQEBD/wAARCAFoAe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8qqKMH0owfSgAooooAKKKMH0oAKKMGigAooooAKKMH0ooAKKKKACiiigAooooAKKKMGgAoowaKACiiigAooooAKKKKACiiigAooooAKKKKACiiigAooooAKKKKACiijB9KACiiigAooooAKKKMH0oAKKKKACiiigAooooAKKKKACiiigAooooA96/4Zji+b/iten/AFDv/ttO/wCGX4/+h2/8p3/22vZDJVoyfyr83/1hzH+f8F/kfpX9gYL+T8WeHyfsxRR7M+Nj83/UOH/x2ny/svRxxeb/AMJs33sf8g7H/tWvaGk+5UlxN+9ii/Gl/rDj/wCf8F/kV/q/gP5Pxf8AmeKn9lqL/oef/Kd/9tqrJ+zRFF18Yt/4Lv8A7bXu7zVm3En72rhxDj/5/wAF/kS+H8F/J+LPIbb9mCK5i8z/AITYr/3Dv/ttTn9laIf8z0f/AAWf/ba9uh/1S1K8lZS4jzHm+P8ABf5FR4ewX8n4s8L/AOGVov8Aoem/8Fn/ANtoP7LEX/Q9f+Uz/wC217ks1Q3Nx+8pf6x5j/P+C/yD/V/Afyfi/wDM8TP7LEX/AEPX/lM/+21XP7MUXmbP+E2P/gu/+21700n7r/gNUJ2/05KuPEWYy+3+C/yJlw/gv5PxZ44/7K0UcXm/8J1/5Tv/ALbTB+y1H/0Ozf8Agt/+217y7fuqgt296n/WLH/z/gv8g/sDBfyfizwuL9l2OX/mdmX/ALhv/wBtpP8Ahl2P/od2/wDBb/8Aba91Rv8ASadI3lxbf46r/WHH/wA/4L/IP9X8F/J+L/zPCf8Ahlwf9Ds3/gu/+20f8MuR/wDQ7N/4Lf8A7bXt5mqZf4Kn/WPH/wA/4L/IP7AwX8n4s8Mf9lqGPr45/wDKd/8AbaZJ+zBFH/zOrf8Agu/+217wWqG5b7lNcSY/+f8ABf5Ff6v4D+T8WeHf8Mvx/wDQ6t/4Lf8A7bQn7L0Un/M7N/4Lv/tte4otSU3xHj/5/wAF/kT/AGBgv5PxZ4Z/wy5F/wBDs3/gu/8AttM/4Zhi/wCh1P8A4Lv/ALbXu6tURb97S/1jx/8AP+C/yNP9X8D/ACfizwv/AIZhi/6HY/8Agu/+21kXvwChsrjyv+Es3/8Abjj/ANqV9DvXI6w3+nVtS4gx8vt/gv8AIzfD+C/k/FnkGl/Acale/Zf+Eo8r/a+w7v031bH7PcX2n7P/AMJaf977B/TzK9I8MN/xMnrWX91e/jXVLO8bHr+COVZJhP5PxZ5TL+zhFHIsR8Y9f+of/wDbKiP7O0P/AEOH/kh/9sr2WWTzZaa3Wsnn2N/n/Bf5F/2Jgv5PxZ41/wAM8Rf9DZJ/4L//ALZUV/8AABbK3ef/AISwvs/h+xY/9qV7QvSqHiRv+JbLVUs8xspfH+C/yIqZJg4x+D8WeKeG/gp/wkEvlnxIbc/9ee7/ANnFdEf2Z4vM2f8ACbf+U7/7bXV/Dn/j5evQ5m/0mrxOeY2lPli/wRGHyTBVI+9H8WeML+y6JP8Amdf/ACnf/ban/wCGVYv+h7/8pn/22vaEkq55n7uuT/WHH/z/AIL/ACNf7DwX8n4s8Vh/ZKilj3/8J83/AILP/t1VR+ytF5vlf8J0c/8AYM/+219G2X/HlWbb/wDH7Uf6w4/+f8F/kaxyHBfyfizxkfseRbM/8LD/APKV/wDbqkX9jSE9fiOf/BT/APbq+hoW/d1KklYf6y5j/P8Agv8AIX9g4L+T8WfO3/DGMP8A0Uc/+Cn/AO3Ug/YziP8AzUj/AMpP/wBur6MWShWpLibMf5/wX+RH9h4P+T8WfOn/AAxjD/0Uc/8Agp/+3Uh/Y0HT/hY//lK/+3V9IeZUYk/9Co/1mx/8/wCC/wAg/sPB/wAn4s+cj+xpEP8Amo//AJSf/t1RyfsdxR9fiH/5Sv8A7dX0m81VXk/eVX+smY/z/gv8g/sPB/yfiz50k/Y9ij6/EP8A8pX/ANuqIfshxf8ARQv/AClf/bq+h7iSqq3FEeJcx/n/AAX+Qf2Hg/5PxZ4A/wCyLFH/AM1D/wDKV/8AbqR/2RYo/wDmof8A5Sv/ALdXvck37ypHkrT/AFjx/wDP+C/yD+wcH/J+LPnx/wBkyKP/AJn7/wApn/26mn9k+L/oev8Aymf/AG6vfGkqGaSj/WPH/wA/4L/I0/sHBfyfizwM/stRf9D03/gu/wDttRn9l2P/AKHY/wDgu/8Atte8PULNR/rLj/5/wX+Qf2Bg/wCT8WeFj9mCIf8AM6n/AMF3/wBtrFufgELeV4v+EoLFP+nL/wC2V9Fu37uuNvv+P5/rXTh+IMfOXvP8ERXyPBRj7sPxZ5S37Pnlxeb/AMJZ/wCSP/2ymD4Ar/0Nh/8AAL/7ZXtEi/6MlUv79dk85xcev4I41k+E/l/FnjF/8EPsMXm/8JIX/wC3PH/s9N0/4JC+P/IyFP8Atzz/AOz16nr/APx7Cjw6v7qqWcYvk5r/AIIl5RhOa1vxZ2Cyfc/CpRN9/wD75qpu+5+FELS/P/vV8q4H1kZWL6yfc/z2qMyf6Sn73tVcyf6T+FSu3/PWsTVErzfuqp283mX1RX033IqLLy/MrRR90yl70jb8z6U55P3dU9/vQ81YmxKZvLqCa48ySqss3716YjfvK0UDNysbkcnmx/hVSaT94lFtJ+6qGdv3tRH3ZDaubCSfuqrwzfvXiptvJ+6qJm8q5/3qz+0VYtbv3tOZv3j1Rlm/0mnNN+9q0g3J5aXzP3VQmT7lBm/d02Fi1uNRS/vKj84UyZvKipJBuWomoDVXS4/d0sTUElppKiPemI1BkqeUqw6Za43WP+P9662Zq5PVZP8ATn83/vruv+NbYf4iKnwlDw3J5epTVs2//H9vrD0SHy755fvp/Cyfy9q2bZv9J82vUqy5Thgadx/rUqKmpJ5lz5VN3e1cUtjUkrK8Rf8AINf6mtQt5dY3iWT/AIlr1rQ/iRM6/wDDM74b/wCtf/Peu9k/4+a8/wDh4v7167p/9ZWmN/iGeG/hlqGT96lXd/tWdE1Wmkrhlubo6Gzb/QaoQ/8AHzU8cn+hf8BqjaSeZc1mao6iGT90lSPJVESfdqWSSuMfKTpJQ8lVUaneZ9aQchaE1ReYai3GomkpoXKW5JqrvNTXaoXkpD5RbmaqC1LcNULf6utYy5RNXHq1OkaqqNSs37qiRSiOLUx6Faonb/plUj5WNaom6U7caiLVpY0sEjfunrjrr/kJD/errZW/dPXIzt/xMvxrtwfxHNivhNW4/wCPZKzU/jq/P/qkqgn8dd9WRwQMnXv+PWpPD3+qqPXf9V+FT+Hl/d1rCX7kxl/EOjfqlNDRfrUUzeVKn+e1Nrg5PdPY5tSZG/02pd33/wDviqcLf6TT0b7/ANaynE0jK4y6m/e1PZN/6FVC/arVk3+jJVSh7hnH4y+0lRvNTPMqvJJ+9rljA3lLlFeapU/1Xm1URpZLmrs3+rraX8pnGPMWoGqKdvLqKzuKfM1YqPvGmyJbaT91TriTy5UrOhuKt3XVKpx5QuOum/eJVmRapu33Kllm+5/u0gSH7hUiSfu6pPJUsTU7DRbpk7fu+tRNJTXk/dUhyRJG1PRqqxtT93tQSkWo5KC1V930pdwqeXlGTTda5DVf+P5/4a6WVq5i/mkiuX/uf3Xrow8feMqvwlTQZpLbUn8r/wCt+Vb6RxS77i3/AOBR919wO4rnNJWOS+l8r90/91+jfQ9q27Nrm2uf+ebp/n8RXoVuU8+kyeGb97Uk3+tf8Kkmjilj+3wfc3YlUfwE/wAxTZf9Vby/3+P+BA4rkNR0zfvPK/g4rG8Tt/xLX/Gte5b969Yfidv+Ja9Xh/4iM6/8MpeAG+/XZmT95XDeCP8AVtXYo372tsbH94RhP4ZowtUnmVUjanu1cEonVFG883+hJ9Kq2Un+k0kkn+jJ/u1Npn+jf6RL9/8A5Z/41nKPum8ex0H+rjT+/TGkqBrimbvM+7XJYrlLXmULJUG6OL/Wy/8AAaaslQMtNJSeZUDXFCSUDsSySVE0lMdqjeSqigsMmkpd31qENUw6UrhYru1SFv3f7qopOtN/5ZVRMYjt30qCVqkqCWrRoNLUtMpjNUiSJJv9XXGTN/xMn+tdfL/qn/GuPuP+Ql/wKvQwEfeOTF/Ca8/+qSsxG+/Wjct+7Ss1f469CucMDN1tv3dWPD/+qqrrLfuqu6G37p6q37kj/l4bEn+tT/dqMNF8m+nSN9/6Uxf9UlcfKenzDov9a9OqOD+OWmlqllx+Eq3sn72rtq3lWyVm7vNl/wCBVfC/uqVT4TOn8XMTmSq00lDyVCG82X/gVTGPKaylc0LNf+WtSn97+6qIfuqTzPLrnl8RrH3Yhbfu/wDW1NI1VFb97ViSraBP3Su7eXLVuRvNiqld/wDPWpU/496ufwoiHuyJm/1VTPJ9yqqSfuqWVvuVHUu5L/yypyNUSNTQ33qgaLW4UyVqi8ygtVRE2PjkqRWqolael2v225RLj7n680SFexBuFWobHUpY/NWymZP92vcvhx8K9EkiTVL/AHOicrv6V376Lon+qstNhT/gIWpg+Y5KuN5fhPkm7sb22i81rZtnPzbf5+lcpfLL5ry/wf5/KvtS98H6bcxf8eMLo/3t1eea58F/Df2l72K22I/3lVuOfUV1Uo8sjlljeY+XtN/4+XrorO6tvK8qf/gLd1/xFel3/wAE9IitpbiwvZt/3V/i2sD3/L9ak0j4S23lJ+9ZJc4lXbz07HuK65csjKOIjE8+0Ozvr7Vv7LijZ4rr9yzKpYbWPyv9M4rQvPB/ijSLJ/tljv8As8275OuwnGcD6CvbvAfwn+wyy27S/wAJRG+6W5yOfTIrrdV0fTdI1L7beRb/ANzHv3qNrt0/Dp+tJcpzzxcub3T5Qu9P1KXfPFZTOjyn+A/d55PpVKXw7q3iD/iV2dlN5rkR7XX+M/wnHQ19n+FfBOm6/wDaL+K2VLd8oq+WFHPPB78n9KXQfCeiReNvI/s1YrhCJ9wUYLKMZ96xdWNOXulxxEpRPh7S9BvvDepXGjX8bRzW7bP16/St20WS5l8q3j3/AEr6b8ffDXw3L47uNUnsl3yRhdqexwTiu68J/Anwb/Zr6z/ZG248rbu+vOcUTq+3fMaRxFOjE+N5bW5trbfcRsm75V/2sdar+d/z1r668a/Cfw3qVzFZ2EXz248vaOjZ5/PNefav+znJpvlQXFszea37zb8oXIz17df0rKMuY1+tRPIoV+0yxReZ+6SMPI391ByT/KoGvvMvfN+4n/LNf7q16lrvwpvdN+0RWf3LgDcvfYuAF56Hg1yGpfDeXTbl7xLnzYkUyNv+Xao5wa1lhvdLhjoSkVoP3sXmvLsi/wDQvpSPef8APL5E/X8ay3vrmT/SJY22f7vp7elJHdebXmyhyHoQlGZpecPSgXFZzzURTVloaWNP7R7frSias8zUJNV2GX2mjqJ5KptNTTNUgXkb/lrUqyVQjk/d09ZKiS5gQ+aameZ+7qCZqi8z61UYisWfMqOSSoPMpHkpDJNxqNmqLzDTWkrcCeZv3TVyUzf6d/wKuldv3dcrM3+m/wDAq7MB8Rx4v4TZuv8AVL9Kzo2+/Vq6k/dJ9KoRSV6FWJwQKGtL+6q9oX/Hs9UNYareiN+6o/5dEy+M1H/j/wBhakRfufSmj+P/AHaczfuk/wB2ueZ6CI4l+/TtwpiN9+lepNIu5nM3+k/jWketZW7/AEmtSlVM6fUZM1Ns4/8AlrTLlqsW/wDqqyl8JrH3pErNUSyUksn33qCNqmMCuYll/wBbVp+tVZ/9YlWN/vUSiaJjJ/8AVU2Jv9GpLr/VCi3/ANX+FVFe6R9ofD/x7U896hjb915VP8z7lOxQ9KduFNT93Sbvas5DQv8Ayzpz/wCqpo7USN+6qUILftWjpV9LY3KN/Bn5t/1rNh6U9ulN7gl7p9KWHiT7N4XsvKk+SVf4MVFpfiS5ublIreOZ9n3m+981eX+B7q91fSLjQ/M/49fmTP8ACpr2TwVpuieG9Ei+26kvm/ffYu5mb2z0qqMDyMR7vumtFq1zFH+/i/75U/1rEv8AWPt0n+j7ldPvf/qq5eahbXtyiWds3zt83mNz+OOlWobGKxufN+wq9x9/y+MN+vStzj5jJ0uxk8r7ReeTFv53q27v3X1rUh1rTdNuYopdNb/TMLFefws3o3oauWmm3Or/AOmS7bVEyjKi985Gc8GgSeG7KN4tbvVTZ/DIqovHIODgVcY3MZHa26xfYf3USoj/ADbk/hbH6CvMfGkkur63F4cilm/0iVdrfQ8j8q9J8K6p4b1e2+x6dq1vcun8KMG/PBrm7fwnqVt8REvJ/ntONq8H5s9eehzisalWVIcIRZ6noGn22k6Jb2FvFsSKLbt7q3X8a5WXQ/K8U2+swS/OisjKnX2/Wu0luora28qX/ll81RaTay3168v3E42/nyK4fa+1qcpov3cXI5dvCsupeIEa8j+eW3eP82yPxr0mDTf7N0hIpf4Iwv5CtOy0X/TUn8v50/8A1Vf1u3/0b/gXzV66pctM86dbmqI8t8IeH7mLVtQv7/5/NnLov90CpfiFD/oLzxffi+dV/vf54/KuqhaKP91F/v1yfju482ylt/NXe4+WuCEuVHbHmqTRwVnDJfWyS3sfz/f9e2P54qLxf8P49bjS38pYkfbI3+0wHTjqPatrwPDJfRefcfcTjcfl/KtbXLqxtt/m33zuuzdu+6tduGre6TWjySPnvVfA9tY30theSfupSVX5OFb+LB71y9j8KbGS5eL7c2xM7lf5e5OBXv14ukalH9il/e/7TqM/XJ6Vyt/ocWmyyxRbpU++rbg34V0SjGoVCvUh1PNW+DN7c/8AHlcts/56SdEXp0/irRsfgHfRS/6fq6+U/wDzzXafw9a7TTrrUpblIpbnb2VeW+X3xxXZbZLa281pZv8AejXd+GT0rKVCmaxxlbueSv8AAWXy3eK9+0On3Y1/Tnua888QeB/Enhu5f7fprRL99W+8K94vPFVjpN75sV9v7+X3Vu+QTirl9faR4x0SWKXbK7L97/8AXXHVoHdQxVTm94+WJf3Un+cfnUDTV0/jDw/FY3L/AGe5XYn8H+RXIbvaua2h6sZ8xdE1O+1e1Ummqt5xqfZ8xamac01Rb/aokk8yKoy1XyhJlnf7U15Kr7vpTWko5RNku72oLVAslDNTsSWnb/RnrkbmT/Ta6fzP3VcneN/p3/Aq78vj+8OTG/AaU0n7qoIetMkkptvJXoYiPunnUyrrH+qq5ov+qqlqrVY0lv3dLl/ci+2bhbzbaWnP/qv9wU11+/8A71B/j+lYNHpJkNu37r/PrUk3+qalhX91/n1p8n8dZN+8NfCZEX/HzWkelUIv3tzV96VQVEpyyVeT/VVSf/Wf8Cqy7eVElQzSJE0n7p6iVvM/e0yVv3j09GquVEc3MWrhvuVOv+rqnM37pKsxSVjy6GsX71gl/wBUabB/qqdL/qjUVsvlR0l8Jp1HbjTz/DUH/LJ6l3fu6cvdJcuYclSJ/HVcN+7qSJv3b1Fg5mTRdqZN1oRqfc/6pJf87qRTfujIetNZqImoZarl94OY6/4b61Fonim0vbyPfbuwhl/3ScZ/Wva/EjWXh/Vnit9sqSrvTf8A3T0wO9fPeiaLJqX+kRXMKJEw3fNz17A16nc+LNN+3WX2+Jr29tYVEXmMVHTHzDHStaVCR4+NnHmO3023ksrGLVLiWHfcfIsTLt698963tKWWS+TyvOeXb2+VV479jXFDQ/iJ4ksnuLj+yYpeNtpcKZFVc9N647Y5rr/D7a3FGllPptvbyxDaz7sjdjp7Vco8p56lzHNfFf4lS+ANNlaWJZbt/kjQZy7dAPT8MV8weJW+I/iyV9b8R6//AGHaS52xzTleOo+Xp0r2/wAQWtlr/i3WPEeuXP2q38OZt4l42ebt3M/uVFeLX6+CvH+kS63481fVraW6uJDp62WGSKBDt5Q8Esc8+1ehll61Rxj03Zhi506EeaWrOe8Nafr+m6l9v8D+PreW9iO9VhnKszA+xw1fc37O/wAbYviZbJ4f8W232LxRpqgTo2F87t5iD0r8z9Zs9N8JeIPtHhDX2vorchklCFGGOcMO1fV2lalcyeBfCvxm0v8A0LWrZkSf+Hz13bWB9a1zvCqlFOWqel+tzDAYiNeTjHQ++7nR/Nj/AL/938K0tA0/ytsT07wTqFtrfhbT9U/5+rdZPzANdLaWcUf72WKvn6GDtU5jpq1uWPKWI4/KrO1q48uN60ZbyKP915lc9q8ktzJ/sV7XJ7pwR+I5q5upYpa4/X5PtMiSyyfJg7meur1WHyonaX6V8W/tD/tFXv8Aa9x4I+Hkm69t/wB3Pefw27d+nU+3vXDHBSqy5Ynp0qsYR5pHtmt/Gb4eeALZ4vEPiS1svm2Ku4M272Uc1z2l/HD4VeNr57fRvFNvcS5wqyNs/pX56a82kR30t54jvbzUtQlYvK27+L+n0qTw5Y+G9fuUi0PVrjTdQ3fu1mb7zfWvdjk1OnT5m392hxSxspVPdsfo3qdvFqUn+hWW9EXfuhl5b33Hr9KgtNWjtov9I3On3Pmbds9jx6V83/Bj4ya/4W1uLwJ473faPuQT7iu9e3P8Qr6F1RormP7bYWyu8uN21vvL79q4KtD2EvI6Yy5i3e2/2bfqkF6sW77uxtwb0J9q09LuNSvbLyv7SXf/AAvH8oPsR0Nc/Dq2pRWKQapbLvY7FXaPlX8K5nWPFmv+H75JbPTWeL/e3bV9MDoKjlNoLmL/AMUNFvo9NSe4jt5Xilz6EqRhvm79q534d6tfRW0sX77yUy3zNnse9dFc/EL/AISTRHt9Z01UR+PmU/d6YGK4u/WXwtoF20Uv/Hx8sX41hX92J6dCHu8sjj/FXiKS+1K48r7jsfm/E1zqtUM0nmS0qV5rjY9SmuUc8lSr5Xl1U/5a1I0lSaEgk8qmlqi3CjzPpVKNybku4U1mpnmfSms1HKTzjtwp272qBmpy1XKSpWLDt+7rlLv/AI/vxrqGb93XJ3jf6dXbl6/eHJjf4ZcdqbD1phaiFq9GucNMg1NquaP/AKo1nalJ92r2lN+6rOX8MX2zfdfv/wDXQU51/wBbTf8A45T5v9U9YM9CAv8AyyqOZvv0TdKZcN+7eseX3i76GdAv+k1o1Vs1/ePVh2orCpfCQR/8fNOu2otl/ePLTL1qy6l/ZGxr5tz/AL9STx+VsqW2j/5a1Fft+9Sq5veD7I+Zf3dEXajd+66VXjaShRDm94vu3+jVFa9XqVl/d1DaN+7eosaXQxV/dvUrr+6qI/8AHs9Tt/q6TDoRN/BUqL+7pjN/yyqVV/d0mIef4PrS7v4H+4/3v8frTlWopl/dVnH4jR/CSGHy/wB1/wADVk/i+lN3RR/f+5+q1PbTRRReVcR70/2Oo+lT22n+bKlx5i/ZOdsvbgZwcDg10Qpe0kc9Wr7KPMTW3m6bpD3/ANpZ4kO/y41GWX0YkivQ/wBnfR77xbr934h1nSJo4rX/AFXnPxtPt0avK7vWr2+ubfRtL+ffMqbYGVWXkDGWGCPavrn4ZwxaJolpZXliv2jbtkaGMKdvttwP0r063LhqPL1PmpVZV6lzsV/s2xkfyolTf91dw/8AHamfw39u/exbkdhs+T+771qW3hnTb7bLFKz/AMe2RfX6123h3wjY6bH5sUTfP/DuyN3sD92vIpe8OcoxPli8/Z78UaJpviOysIpr201uSSf/AGlMgOcfpXxB4503xT4F1L/hFfFGk3FhLYZhgaSIoJY8kgjj5up5r9sY7OL/AJ5Vl694L8JeJLZ7PxHoGn6lby/eS9tElX0PDA4r1sFifqcpOSumcGI/f26H4o+APAut+NvEiaXolsz+a3zv/CiHqTX2VqHgu+l0Tw/8LfDljNcRW+z7XJH0RV7bvXd2r63g+EPwl8L/APIL8Labpqf3YYxGP/HeKZef8I3pv/IG02FH/hdY9oH0Hc1w5rmEsXUUnblj0OnL6HsfUteALix8C+DtP0bW73fcW8Kx7fvbcAcHH412EWtW19H9oil+R/mr598e+ONN0jfBLfLvwWbc3LY56181+JPjh8RNb8WvYf8ACd/2TpmB5FjZKFl8sDGSWPWssBiJYmT7I7a+X1Hbl6n6CXOqW3m/uqGvvNr4Z0Hx94x0iyvZbLxjfSyt88ct7jCN24BxXrHwH+Nmt+ILb7B43jhivbeXy2eNvlmXs4HavRp1VIzrZXVox5pI7/8AaJ8WXvg34XarrmjR+bcRQnav1HWvzz8IeHfN8E3vii/k/wBLv55ZJZX/AIfm5OfoTX6XeOPCukfEPwle+Hr35re9hK916jgZHI7V8kwfAnxj4SsdT8OT6RNqOn5LJ5K7mVGHp/EuMc1q6vs6fu90ctOOjjI+a/GHir4ZXNs8Uvw809/KUQrdW8pSZ9oADZ7nj9a8hsNN+26lby2Uq26SzZX9580Sg5/PGfyr0H4lfCvxJ4OvZll02+ey3Hy38pvkUn7rdwayvAfw38Y+MtWt4LDSbhLfd887qVVV78nvivp6WLo/V+eUtDw50p+05Y7n0T8RvAdl/wAK3svEdvfLe6hoEkMkV8FC+cpxnlSRhsjv616L4M8RWPiTwtaXk9yyI8IZtrFWhb69cZ/lXLfEK3/s3wBpnwi8FWVxf6xdGNWitU3+TGMkF8fd+YfpXrHhP4B3um/DvTNL1TV/7O1iKH95cx/N+8POCP4uv6V8pGXtYN9OZ29D6FS5eXm3scvqUdz9piSXVriVPv7nbbuX09CapeIYJf7Ne/sr6byovvp/eb0Y1Hr3gX4x+BLn7ZF9h8R6VE27bJGYpvL7jdjaak0Hxlpur79GvdN/s55fkktZnbK/7SDGCKuNGX2SqdaMZEHhnzdS8r93st3YOqu2ce/61ynxL8RRX2pf2Nb/APHvZfu/95u9d/o832HUriwi2/J/q/4Rt/ya8x+Imnx2OrPcRSLI8rfdjXhfxPWvPxcZHvUK8akjk3anbhSHrSt0rikeghN30qNm82h2p8K1VhESt5UtSNRItNqfiM9h272pnf8Az+lKelNDVQhC1KlMPenL0ocR7Ert+7f/AHa5W7/4/a6ab/V1zF3/AMfNd+Xx9848bL3Sekib79NoRv516FY4KZX1Bqu6W37qqGotV7S/9XWX/LoS/iHSJ/B/11om/iqRl8rZ/vbqgk/1SfWuZnpx90lnX7n+9vqC5b929T3H8H+e9QXn9KyGyKzX79SzL9+nJTLn/VbKh/EXH3YjbNf3VRTN+9q0n7qOq9vH5kj/APfVD2FIux/6r8aoXv8ArK0h/qvKrPuv9b+NZQkaT+ElH7yKqzR/vKuQf6qmXa+V/qqq7J+ySxt/o1QWi/f5qeJf3VQ2n8dHcsR18qP8aeGob95G9I3SkAH/AFtTI1Qt/rP+AVKq/u/N8ylYUSYdqJoZIv8AO7+VLttv+erf8BUf1p5mso/9V9o/8dpcpcpe6U5po4o/9atX9P8AGVjpNtLLBI3moPuvja7dMAH71Mu9W022/wCPjw3cXX+1uVfm98CoPDOn+G9b1u3/ALU0TUrdHl+RfNDqy+2E/rXsYKjGNPmkfOZhiZSl7OJ2vwo0W58Sal/wkd/4btbW43bopYc/NngZRjxX0Z4P8N+MZb77RYR2LwoR/rmOVb6HtU/gHwT4XsdNilikuEieMfuy3C/hjiu70STRNAk8iyl+Rz92PH3vqTzXDiK7qSOeMOWJ3vh7S76ONPt8i7/7q9K6qFawtJm+02yP83/fO3+VbCN/0yrCD5TFlsNLF/yy31h+JPEH9m2z+V87/wAK1rtJLbReb81cZrc17ey/6PGr/wC0/wDCtc+LrypxKw9Lnl7xxc91q2pX32y49f8AVSMMbfarUMcsls8ssap12qjbt3t7U++XTYpH+2XPz/7H+FZctxoljF9s+3TbEP8AdNfP1J3PchGP2TmfFngvw/4yiew1nTVl+U7W28r9COlfLXxL+Cmm/DzxJaa3Fe3z277vKWQ7gjYwFzX2DceILGKT/j2Z/N+6397/AArkvFzReINNeDVLG3defuqG2ehz613ZfiqlCXunbGMpcvMfLMfhvVvHXhe30TSZGivZbjcq/Rz1A7V674A/Z58f6bsuNb8bfZX2hPLtYtxK9SAW716B8O/DOkeF7K3uLLTVuLh8lm+8VXOePTtXoVtrWm6lH+9imtfm27ZML+IHWuyvjqkI+ziaYicr6Gpo0n/CP6bb2Et61z5ShN0jDJ4711WjaxYyypFP/wABbhuvbNedax/x47beL7bE/wC7by/lKqe5zSWa+bGkVhJcRPb/ACsjtw3vmlhcbUieLXwkanvHr994f8P6l+9uNNtZd/rGrfzFeZeMfAdlpsn2jRtNtYrd/vKkQ+X3XHArU8OeLL6K9fS7z/tmxblv8a29buJZbF/3S9/4/b6cV68aqrRPLlSlSkeD/wBrSeF7248qO1tZrj/lrHbBjx6uoyelTaL44udb/wCPi+8x4m/1YT7/AD1+bBH/ANaqXxGW+0S58+KKbyrj/lrHF5qr6ZZeV/4EK8xj8WXOm6klh4hjaS4dsrLD8gdM98963pFuJ7Zqtx9p+0fbb6F96+WsTtzuPY54r4v+K+qSeG/it5v+kW7x7V2TZx5ZxyCOMV9C6xr199htHstqxeaN0rSbmVvT5uv0r5//AGiYbaSWLXIrlrjY2xo2k27e+QB0/WvSwUff94563wnUalr1zLc6fqml7XuFjEjtH8+5Mcg56DjrXOa9r0viDUmvZYtn91d3Sovh5ef2lpsUssdxsi+95aqw/wCBBeRUeqWN9FevLFF+6dju+UL81Y5hh/dPRy3Ee8Vj1pKkWOhutfPH06IB0qfb702GP97RPSBe6hrrTNv1qVGpjUoCkM3Gmt0p56U2tDMj3e1KrUm33pAtD94CWRv3dcte/wDHxXUO37uuXvP+P6u/L/iOLHS/dk4601aWmD/2au+scECvf/wfWremf6qql81W9M/1VRP+GNfGdVM33P8Avuom6J/vUtx/B/u0o/5ZVyc3unqj5/8A2aoLz/2arMq/c/3qgvPL+X/erJ/EKQ/b+7qveN/6FVorVWVfMuayXxFv4SeX/j2qtpzfvXqe8/49mqDS/wDnrVxj7hPN7yNHaKoX6/crQqlef638awhH3i5iWVNvG+7RZf6qi+/hrb7RK+Elj/1VNtm+/UiL+6qtZ/vZXqe5XMSn+L60rdaa/wC6pZv9XSjuSH2jy5P8mrXnR/J/oy/99bapOtTj+Cm4lRmW/wDQf+fab/vsf1FSRW+m3Mqfurr/AL6XFEGn3Nz/AKqJv95vkX824rv/AIX/AAztvFGtxW95q/yKwfZbr5nTsT0FQiatSMY8xreA/h/4f1u28q/0m6uEf+LzB3+nUV3mg/s+2Om3yf2NJdWsTHdtDn6/MoHP517L4c+F+m6Tsls416Y3fdP6cV6Hpmg/Ztv8X+9W3t6nwx2PnKtWMpcx53onwdsvLT7Rtlfbt3bnU/iCcGuo0f4R6bZXPn3ErS/7LRJj88V3tpa+V/qoq0Yof+etEYHLKrIzbbRYrKP918iLUpXyqvtp/wD002U02dzH/tVMo8oozKFz+9jrldT0+5+fzblk/wByutuFkirBu7Xzf9bXFioe0OihPlOKvrjSLL78nmP93t/PHNcrf65Y+U8UGmt1/wCWnQ12+taPY/ff55fvr/kV5L4tuLnTd8vzP5sn4+w4rw61KUZHvYWUZFy+1iK2ifzfJt0T+H73zY9+leY+KvHVtcyvYWEn2i4+5uXp6VtTeAdb8Uf6brd60Vu/3EhY/gT71u6Z8GdA022S4liV3f7zP8vy+vsa6qHJTPSjKMTn/A3iq2+wxaNqkvlXCLt+9w/49q7TzNNufKlvI9mxvLX+L6cd65XxV8L7K5jdrCX7O8S7o5d+3a3vWJo2ta3oFyml6588T4WK5+8Gb0Y9jxWtXlqIiXvHr2n6XqVzcy39lffuk+5GjcNx029qu2dx9ptpf7U037O+fm8vK7W/DmsvSo476WG9ivm3+XvVVbG72966GHWor791eWzIn3Vl/wBr0Y9qmlHlPPqsnto/KjTzbFrhP4Xjblfrnmt2ZYrmx/dbvu/d/Csy0tZLKXzYv9Iib+FW2t/g1a0McnlP9nl3/wCzIvzLXp4WR5mJPGfGtnqX2l/tls3lcqrCQxt+ROG/MV474ik8SeVLZX8dxLbxZ8pvKbdEp5+8Dk9ueetfTfjJYpdNliuLK477WjVX7ejDFeTaX4usvMfRr22tb37OSuzmCdfba3X6LmvWoS5TD7J866zNLfaak9lr9xFcW5/1F033+f75Az+dZ3ihovEHh/yotJV3WL5n+6GbHZlNfXY8K+G9ftvK/sTaj/e+VfyYEVxHiP8AZ/8ADf2G4l0uXUNNfaW22TKqt9UPFejTxUYmMqXMfKPwj1KSy1K40u4j+yv/AHdp/n/FXe6xY+XG8XmK+879v3dq/wBDXO63otz8N/En2+X+2Lq35EnmLEu3nrz04rW1TxhoktzbyxabcSy3A+Z3l2sy47gDGfetsR+/jzRIwsvZyKCx00wyy/6qJq1vtkX/ACwsYUT/AGlLH9aidr25/deb/wABT5R+lfI1PiPsqfwlWO3kj/1tVJ60mj8qP++/+eKqpD+9qVymhTRqfU9xb1Ft+5REyfujGqHy6t7feoitaICBlpoWp3pm4VogEb/VPXL3P/Hya6o/6quZmX/Sa7MD8Rw434SV1qKPpUrdKiHSu+qcNMq6j3q7pn+qqlfVc0z/AI9qiX8II/xDqZun/AaQf61IasX0flb/APe21XT/AI+fwrg5uY9WxK6/c/z2qKZf3qfWpN372o5G8q5SpKZKVqmf3l7V096oWy/6a/8AsUlsDJNQk/d+VS2EdQ6l/rUiq1B/DRJ+6QviLNUblf3j1eqHb+9/e1lHc1muYpWbS+Z5VTXq/uk/v0wN/pNTzr5kVW/iFH4Q3f6NUFh/HVgL+7qrYN/pL0LqJ/ZJSv3/APeqSWOL/nr/AOzVHRM1LlAkb7F/02b8kH9ala+8rZ5FtCn+1t3n826VRbrWjb2PmbJZ5fs8P9+Tr/wEfxGqlG4DpJrm5lTzbln3/wC1/IV9D/sx2cum6s/2y+tYnuF+WJ23TN9R/CK8Ai1Dy5fI0m2ZXf8A5anDSN9Oyiu8+FHia28N+KbR5blpZfNCyM7llRSeeB941KiY4pc1M/QGyX7lbVvDXJaJq1tfWMVxBLvRwG/SujtbqrjKJ8zOJsItTI0tV7eaOriNFJWpmSo3+fvGpdwqstSBqCCC/h82KuQ1KO5jrtC3mVl3VrXHWgbUnynB3iyeW/8Az1f/AMd/CuZ/4Rf7bfebexK+w/xL933r0G50397/AMCqndLHH/n9a82rA9KnV5fhOVvLOxjlSyi270/2f4azddjjlsf9YqbB/u1tq3+kyyy7f51heIo45bGWXyv91UXbXnOMtz0KVUwHtfMsnt4v9I4/8d59a5e/8K20tj5Usa/J825l5Hf8a7q0tfs1j+6i+fjd6qp61nDTfLllillbZJn/AID7V104G/typ4N8qWKKCXb9ojBVf4a7K0tYpI/K/jT5a46XS/sMm+L7iYbcPlP1rorG6uYr3ypf+Wqj5vcV3U4ROSrI6mys/s37r+P+72b/AOvWil1bR/up4/NX+990r/wLvXPW19c3P+jt99DW1DDJJ+9i+/8AxK/zBq76UOU82qE+k/bf3tlL5sX91uv4qeGFctrHwp0TW5ftEtj5Vx9/ci7Tx6HqDXZwR3tt/qNv+73X6GtS2uJbn/W23/Av/rV00mYOXKeWDwb4k0mRPsWpLdRJ8u2dCrbfTevP86sW0ckkr2V7ZbHdfm8vP8mFeqtb+b9+2/4FUP8AYNt5nm+V89dHsZVCFW5T5M+M3gG9ksbiXyobi3f+FrYk8n2zXjHh/wAG+G9N0248/bv/AIl2MwX3CtwK/QHxJ4L03W7byLyL5P7qZUN614H8VPANl4S0i4vLeX91/wA85FDD2APatZSlSpuJrQlGrUR8zXcemxSfL5z/APAQg/TNU5riST91F+6T+4n+PU1fvJraX975bJ/uNx+RqgY4vN/1v/faj+lfOSlzSPracfdIn/1VES/8taJutP8A+WVSbENwtU9ntV91qo/lVSM5kbLUTf6yp9wqJ61RmRPTadJ0ptUgEf8A1Vc1N/x+10crfunrnJv+Pk/Wu7A/EcGLl7pPLVarM3SqyNXfVOGJVvavWP8Aqqo3tXtO/wBUKJfwxQ/iG5c+LtNudn3k531Xi8QabLcvL9prmLi1/dVS+y+XWcMLSN3iqh30WqWUlz+6uVqVry2kuf8AWrXnixy01GuY/wB75rf99VX1GPcPrkux6W9xF5X+sqvp3+seWvPjfalF/wAtW/u1LbatqVt/qrmp+oS5fiK+uxudzft/pKf71Wo68+HiLUvNq7D4svo/+WVZywU4xKhi6cpHfbTSPXIxeNpIv9bHVhPGlt/y1jrmeFqROlYqmbFzH5Vz5v8AfqaRf3dYFz4q02TZ/BVg+ItNli/1lOWGqAq9Pm3Ndf8AVVXtl/ePUEOsWMv/AC1WpLW8tvMf94tRyS/lK9pElC0rLJLIkUUTVH50f/PUVJNN+6+X5P7zf3qXLIaZOkcdj/rdtxL/AHP4V+uOpp7rfalKnm/M/wDD8wUL7Y7VmrJ/00q15n/7X+e1OUQZpItlZReV9u+d/vtGu4/7oJ4AqTStaj029SWysV3p/HJ8x/wFZO761reHvDOv63fJFo2mzXDy/dZIzj8+lZBUlGJ9efBD4oRX2m29hfyb7h/lX/d+le8Wl95tfKvw8+DPjbTfKvb/APdf8C2lfYbeQK9psP8AhINIjSKWVni/iV+v8q5Zz5Tx6tKMpe6etW15V+G8rznS/FXm/wDHx+6+rfyro7PWI5dv7xaunijjnh5HYJNUnmRViW99/wBNasRXH9+ur28ZHP7PlNNv+utRyx/aaRJo6lN1FT92Rn7xhX9vLbRfuv0rnL9rn5/3X+6td23mSVnXVjFL/wAs97v/AJ5rhr4eX2Tqp1eU8vijvYrl5f8Ax2q9/HH8nm/71dxfaPJ/yyi+esa/0fy/+Wfz15dSlKJ3068Tjz5X2lJf7n3m7NUU80ctz/vfdk7cdvY1rXnh2Xy3i/vncv8As1z8dje21y8Utszo7fwfwt+NbU/didN4yLT+V/qrj/gP+GO9QJqGm20aefcqny/3v61yXiWTW7bf+6Z7f7u7uq+teVa9ea3/AGk9lZ3s2x8M0Ujfd91z1Fd1KXMTKB9N6bqFtfSRPF/Gv13YrutIh5/1VeEfCPw/4kijt572+V4gxdf9pT2INfQWkr+6/wBXXbh+bmODEGpFZ20n/LNasLpdj/u/56023X3q4q/9Na9mFOMjzZS5SBbWOP8A5a76V4Y/KqR45f8AZqH95WvLykXKNwv7p6+df2nbyWLSEs0lX5/nZXbbuX1x3r6OuV/d18k/tRXF7Y+ILeVo/Nt2j+VZOnPUcdDXLjfgO3L481ZHzhMvlSf/ABNVkWtG8h02SX/R5Wi3/dWT5hz6MOR9KpPbyRf62L/gXb8xxXzbPsoyInX97SyULVe5kpFXHb/aqstSotQvVR0M5O5G3Wot3tUzNUZ61bJIXqGp5agrVbESHP8A6qucl/4+a6Kb/V1zc3/H7Xo4L4jhxfwlqWq69asS1WC131ThgVb2rmnf6uqt6taOk28skVRKUY0xwj+8Gvb/AMH9ys24j/eV0aWv33rJltZfMeWuelVN5wMuaP8AgoaOrTQ/vKHhrf2plyGdJH5svlUXEf7qrkVv+9pk0PmS+VW8Zkez90piGniGrRhpyQ0SqhGBTaOotnvV9o6R4f3VEapTgZPl/vaZJH+8rSSH79RJb1uqpzSgyi6yx/8ALVqcjXMcX+tarTQ+bLTnhp88Q5ZFWO+1KOX/AI+asJrmpRf8taBb/uqcljLJ/wAsqV6cviiF6hLDr2pVo2/iLUpdnmx1BYaDc3Mv7r+OvU/A3wn1fUr2L7RbK0X+1XNXlR5So1agvww8P634t1e3srfTZpYnI+ZYi21f6V99/DT4b6b4W02L/QdlxgbvMUZ6f7NZPwT+G9t4W0iL/RlR3x06165FH/yyrx6rjUl7plXxMpe6V/sfm/8ALOopdH8z/lnWukdWo46z9hGRz+0lE5U+CbG5+/GtSDwX5X/Hvu/3a7KOOKn7TS+p0x/WpHILo+pR/wDLTfU6W+pR/wDLLfXXpbxVMLeL/nlR9R8yZYo48f2lH/y7M/8An3qrc6lfW3737NNv/Fv5V3L2scn+tpVs7b/nmv8A3zS+oS7j+sR7HBf8JJe20Xmy202z/YWse5+LVjY/ur+xuok/ik28LXpraTbfP5UX3qpXPhvSJf8AW2Kvv+9vUMGp/Va0fhZpDEUPtI4S0+KnhbUv9VfQun+9t/n75/KtQappF7H5tnIv+9uqvr3wd8JavH/yDVilUHay/L155x1Oa8x1n4A+KLHf/wAI54turXflvlkPyntgHNc0qVePxK56NCGGr/b5fU9GvJLKSTzZbntsqqI9Nli/1kNeKaroPx68N+Ukvk6l/Dukysj45ySvANcXefFjx/pOpPb654SurfZ8jNG3mD9OcVCcT0I5S5fw5Jn1C+l6bc/6P5ULb1+7x/UVjy/DfQPtP2iLTbfejb/mjH+RXhOnfHC58rfLK0Tp/DJlTu/Gup0L43X2pf6PLIyb/k5xXRGVOJzVMvxFI9y0jQ9Nsv3UFssSf7PSuks7eOP/AJaV41aeOr7y/Niud+z+GrUPxA1KX+9XVSxFOPxHFPAVpHtMXl/79S15bpPjK9llT7bXaWWrebF/ra9Ghi6dT4Tz6+FnTNumutRQ3Xm09pK748rOWxXm/dV85/tT6XY6lpNvceYqOh2M3GF9N3oPevoW+uI7aJ5ZflRPvf5Pavkv43fEKy1LW/s+l232hLfMc8O7b5qdCu1uGrix84xp8p3YCEvbc0eh856ha3tj+6uI9ifwv94Nn0I4NVY5pY/uSN/u/wD1u9dBrcf9m/6bo1yz6fcfdST5tjE/cdT368+1Yi3Wm3P+tsvKf+9A3H/fJr5k+vpy5hiyRyf62L5/b5f0qrNV0Q23/LK9X/topU/nVV7eXzP9ar/7slPqV9krbv3lRutSf8tXqErVsgae9RP7/wCVqU96j2/Sr5RED9ajbrU7R0Lb1V0TKJBL/qq5mb/j9rr7i1k8r8K5C6/4/q9HASjI4Mb7sS1LUCVZf/VVAn/s1d9Y4qaHXdr+6rf8PW/7usiaT/Rq3vD3+qriqy9w7KPL7Qy/MufK/dVBI0vl1PslqNrepjLlMXKRlPN5cv8Aq6ctx5tLeR+VVVa648sjJylzFlJo4v8AllUG+LzaFX/nrUm33p3iT7w9mipqTW1J9npvl/Sj3ZGkZSFPlYqV44vLqDaKSi0Q5pDvs48qmx2tRN5uKk3S+tXyi5hRZ/vad/Z8kv8Aqoqj3e1XrJrn/llLRaQcwQaDeyyfurab/vmuz0DwLcyy/PFUmg3mtyxL/oMLp/D/AJFdbDb3P+tlufn/ALqNxXBicR7DeRpSh7T4Ta0Tw7ollH+9023luP4d/wDSvV/h9oNze31vL9m2xL/Du2ivMdJjvZZEl8td/wDD81e3fDPT737TE88m/p8vavFeJlXqamtWhGhE9+0eH7NZRQew+5WwnWqGn/6o1fRq9CMjwpMliX/plVpGqqGqROlapmcol6GSp0aqCNUvmGrUieVF+OSpvNrG+2eXQusRf9dP9xaPbRF7I2931o3fWqEN9JL/AKqNqs+ZWkZ8xFiZmqJ5KYWqCSSn7QUYDpG8qomk/wC+6gdo5KarUozNOUsvDHJE++Jf8/WuI8U/DPRNb83915Usv8SY/wAK7Xd+6/8Ai6jpzoU63uyjc3oYqphpc1OVj5h8c/B++02N/tEUNxb/APPRFDFf0JrxvXNDvvC1ymqaHqX7rzRHLbSJuHzEAEE8ivvXUrP7bbPb/wB/5fug/wA6+Wfi/wDDnxRpGrprkViv9iRS+fK8ko+8pBXI7DOK8urgfYy5qex9plecUcXTdPErXuc/oPiy5ijT+1LZv7rMuW24OOQenSvQdK1bTdSiT7HLC6f7wry3TrqXxBqV7ret6tp+nWW4zXV9u/0eLgAZYcEMf7tdZoXwzstbtodX0vX93mgSRfZfmV0YZ+baetc0VzS5T06uEwvLfn1tsel6W0ckvmxfPsrs9NaX/wDbrj9B8P33huxTf+9idfv+jZ/iB5BrsPDtxbX1t5sXyOnystehh6fIfJY+lyy8jbt5pf8A7GtFGqrC0f8Ay1rk/iF8StN8HWLyzyMkuP3fynazdue1e1D3YnhOHNLlOZ/aE8bXPhvwtL/Y1yv2h/kba3O3oelfC+q+JP7SuXlluW35+9uP3vp2NdL8VPi9e+LdSu5Z4vKd2O35w23HQjGDXh99qF9LcvL/AB1xYiH1nqe3g4/V4nrOl+Ira5jewv8A96j52t3bgZU+oxj8hWdf6b9m/wBIspPNtJf9XIv6qw6g/wCFeZLqV9F/y0ati08WX0X+vkbyrj/Wbf4HH8Y/DFcksJI7o4mPMdSjfu6iH+trl7jxBfW0vlXEf/bROjKeh460yLxNWP1OZt9aidQ1RN0rBj8SR/62nr4gjp/V6kRe3ibDdaVGrKGtW0lS/wBpR+tL2UivaRNdPKq5CttXNfbv+mtP+3H/AJ61MqQe1idHfrbfZv8AgNecXi/8TKuoe8lkjf8Ae1yt1/x/V14GPLI4sbLmiXW/1VVx0q0f9XVUdK9KoccQuG/dJXTeHW/dVzM/+qWul8Nt+6rmr/Ab0X+8MF7iWL/lpQtxLVYzRUGTzavlRzc4l5cVnfavLqxcN9+s1uldVKHumE6nvF37ZTvtkVUNwpa19kg5zQ+2R0G6iqg3WhutTyRF7SRf+1RetNa6jlqhuFHmUeyiHtDR+0R0omjlrKeSoxNR7DmH7XlNl5P+mlamg6bbX18n/EyXZ/Ft/u/jXNxSXskqRQRL+td/okltpNskt/KsXG77m2prx9nT93cinP2kve2O+8PaPpOmx+bFcs397c1X/tEUtz+69/lSuJsPGmiSfuopJpdn93pXWaLrmm3Mf9zfmvmMTQrc3NI9+hXoxjyxOz0Wz/eIn3N+P9o/pXvnwysf3af6Tv8A73oteD6PqVtYxJcS7UifG3Z8zN9K9u+GmrS3371Y/Lt/+ehbHTtisMPSlzcxyY2reJ7dZr5X3K0lWs3SpIpYkrcjhr0IxPBlK4wL/wA9aeJKl+z+bTPLqiRd/tTHkqKeTyv/AInvUdvZyyS+fcf8BX+7Uyn9kvlLkNv5v+tq4kdtH/qo/wD2Wqpam+dWkeSJHxGis1DTVS82l841pzC5S1uFMeT/AJ61EWphWk2OxFNcf88v8rQJqk8qKqzt/wAsqjmlEpcpL50v+/U0M3mVUSOmytJbf/YV0U5k2L5auf8AGuh/2toF3ZRffeNv4eeh6etbMM3m/wDLOrMscVzbPF/s/wD1s13pRqxFGXJLmPAPAXh/wtpOm6hokWibr3+G5uoo51HzZOwEfLxnjHc1heHvjLceH/jfe/Bnw58M4dO8FaRAbqXWLGPdG8rKGJ4ARQzsVwvzcYrmPif4P8Y+G/EniJPD/wASJtNl1GE/ZVSzEgh3E72fcemMcrjb1q18PbW58LaJZQRSXGrWlqDDKt1Ozbn6yMznJLbiWz714zjToSlbf+tT6mnCWN5eWVj1nX/E3g7Ura7v/D/iT7U/nG1uov8AVvFcqQDHtbGRgjn61c8IaTq9tJLPLLsiuG8zZu3bencdeleX+ANBsdf8Zar4gi3ebctHZMqsHhRAoXy1XqOFXd9K+ltP0+PyliSL7i7P+Ajj+lb4XmxMubsY43ESw1P2e5mx6XJJL9o81v8Adp2t+G9N8QWT2WqabDLFL8jKVrqI7WOnva17Cpcvunzc8RI+Ovid+xfpurSy3/he9a1lf5vKkwy/h6V80eLfgL4y8L3v2K8ih6/e8wLu+gzX6oXNnF5X+rrzT4kfC3RPFtk/2iyX7QuWjZVGd3PeuSrheX3ondhcd9mR+Yl54blsf9ft/wCANn5qzXsf+WVe1/ELwLY+EtXmsLzTdQ81Cdv8Stz1A7V5veWcdtL5sv8Ae+7t5rh55RPap+zqR5jnxa/abb7FLF86f6pv7v8As/SqFxY+XXQM0f8AzyqCby5f3tONWQShE5w2dM+yye1b/wBnjqM2sVdEaxj7IxEjlp7Nc1rNZx0w2dV7WIvZSMvzrmhbq9iq+1jSpY0vaxJ5KhXj1C5qJf3ktXfsdV0j8u5rSk48xNWMuUvuv7pKqjpVqT/V1VHSiRkLP/qvxrovDv8Aqq5yT/VV0fhxf3dY1/gOnD/xDi5L6L/nlVV7yWmM3/PWmnvXpRpxPOuOeaWX/lrUHmeVTpaY61vEzkKzUCaoi1JuFNIi5N5wpftA9aptJJR5n0p8kSectNNURuKrO1NPSrjAXOWXmqCa4qF5KgSbzblIvKaRP9itoQMaszq/Dtjc+X588q/e/wC+ateJ9Yjtv3UV95r/AO6fTtWp4d0eWWyeWLTfs6bfvSNurmfFVvJLJ5Xm79n8X3Vrji41q3KVNSp0eYzrK682X/kJNHF/djX/AA6V6X4Murax/wCWW/j5fOkzu+ijvXljahHptslv9phd0/hTp+lS2Pia9sblJbf5Xz8zfd2qfr0rtxGFVaPKcNDFSpyPptL65itre4eVYn/5Z23H54Fe1/CvUpNSkSy83yrdD+9lk+UMeOFH8VfLfw//ALS1KL7Re3qxW/8AE27cWX27496+xfgn4R02OO31m8iWVPvxb/lC++D1r5zE0o0PdPT9r7X3j6H0COKK2Tyvubfvf3q3k61h6dNLLF+6i+T+92rXh/66VwxM0WgtDx0JJUqr/n+9ViIFhj/1tDLVorUR/wC+KnlQuYqstRPN/wA8qtMtSJHFUcnMXzGO322SrMNvJbRfvfv1oBoov/ZVpHWlGj5jc+Yob5PSpUmii/8Aiae6x0xrXzaFzQK90VriPy6h3R/e82mzWNRNYy0nOUgUY9x8ckX/AD03b1qSG6jk/wDiapppvlf8AqAaPLFJvikbfWkJy7BZSN1JP+esdWI5Ky7aS+j/ANbV+GTzK9OhIwnE8P8A2ldBvb2ytL2y/jbyWXdw2eRnuBmvLvhd8L9ftrGW/vZW/tO9vPtctyl2/loqgCOMJnayYUNjHc19W+M/D9t4k0SWCW2V3Rdy7vb0xXB+FbWK2/cfMrxfIyt/nmoxGHjKXvbM9PC42VKly9i34W0OLSN87xWr3cvMrQWqQLu9kUAZ9677Tpqz7XTftP72KX560re1ubb/AFtVSh7D3Y7HFXq+3lzSNyFam2/Sqls1WvMNejHlPOZVmhrNvbf91Wo7fvaq3a1bjccZHzh8dPA326P7ZFbN/tMsYP8AOvkvxL4Vjtrlv+JbMz5+9938+K/RHxTYx3NtL+6r5/8AGvg/zN8v2ZXrxsRS5ZHs4TEe7ynxhqOm3Mcr/wCjN/SqD2ssf/LOvafFfh2+tpX+z2K7K821HT5I5H8/5PpXL7x7FOSmcx5f0paszf8AXKoWWgrlRWaT/nrSGSpZVqo/StY+8ZuRMZKVZKqFqN3tWnJEj2pb3fWoWWOo/MNI0lOK94mU+YtH/VVT/v05ZKWteYykI6/6NXQ+HK591/dVveG2rGv/AAzWh7sjz1m/e01ulDdKNwr2TzgLVDM3mUryU12qkYsRelD9aazVG3SmSe2/s8/sWfGr9qjw1rHi74W+IvBGn2Oi6o2kzx67eXcUzTCKOXcoht5VK7ZVGSwOQeO56L4sf8E6f2kPgt4Th8YeMfGHw2uLKfVNP0hVsL++eQTXdylvGxD2ijYGkBY5yFBIBPB+t/8Agjec/Bj4hf8AY6P/AOkVtXs//BQr/kg2nf8AY7eGP/TpBXu08NS5FdHzlbF1lUdpHwkf+CRv7XDkMvjr4S7TyM6nqP8A8g15l4N/YS+O/j/4y+OvgTofijwDD4j+HsdnJqlxc3t4tnMLiMOnkMtsztgMA25EwemetfujD/qk/wB0fyr4f/Zo/wCUkX7Tn/Xrov8A6TR1p9XpdjNYut/MfCvx8/4J+/tC/s4/DS/+LHxC8R+A9S0TTZ7eC4j0a+vJbhTNKsSNtlto1xudQfm71t/Cf/gmh+0t8WfAOgfFTwb4z+GttpPiawjv7WK+1G+S4SNxkLIqWbqGHcBiPev15+OXw4svi78H/GHw1vyVj8RaPdWKuoG6OR4yEdcgjcrYI46iuB/YYsr7S/2TfhrpOp2z297YaOtncwv96OWJ2R1PuGUj8Kr2NPsS8TVe7PzKtP2Ufj7Z/HH/AIZfj8TeAj4xGi/24Ls3l3/Z/wBnzt2b/s3meZ3x5eMd66bWf+CTn7X1zHNe6h8QPhQY4kaRwmp6iOAMnj7DX0rk/wDD3Yjt/wAK+/rX3HrozomoD1tZf/QDWNLB0KUnKMdTSpjK9RKLlofi38NP+CXP7SvxQ+H3hr4leGvF3wxh0zxPpVtq9nHfajfrcRxTxrIokCWbKHAYAgMwz0J610y/8Egf2slOT42+Ejc5wdT1LH5fYa9H/Yu/4KYXN0nwj/Zjj+BW1UtLDwyNd/4SbOfJhCGf7P8AZO+wnZ5nGcbj1r9Ra39nB9DD2k11Px/1P/gnx+1B8D/DGs/FDxj4u+GV9ovhewm1S9gs9Qv2meKFC7BFazRS2BwCwGe4ruPCfjvxJ4jvvBnw6+Gcmif8JD4tZ4bOXVBJHZQskDzEOyI7Y2xkDCnkj6i9+0N/wUg1LxzB8Vv2cY/gF5cH2jWPBx1r/hKdxJSSS3+0fZ/sg/u7tnme27vXmnw08Wa34T8S+AfiFo3hP/hI73wLNLNHpMd19kFwHtpIQDMY2248zOdhzjHvXg5hSwv1inzWtfU9TC1K7oT/AAPp6L4Gf8FGYPki8WfA3YDwrXWpHj/wCqwPg1/wUeH/ADNfwL/8CdS/+Qq9N/ZM/a58QftJ+JfHHhXxL8Hz4FvfBUenu6nXRqP2n7UZ8dLeLZt8j/azu7Y59Q+P/wAVrn4I/CLxF8UbTwz/AMJDLoNus66b9s+y/aMuq7fN2Pt65ztPSvSjl2ClHmjBWOB4mvF2cnc+T7uw/ba0Lx54f+FGqap8IpPEfiXS9R1Wyniub77KsVm9ukgkJtQwYm6j2gKQQrZIwM7a/Cb/AIKRIfk8U/AoD/r51L/5Cqr8K/jd45+OH7Xnw81Hxx8Hj4Bl0vwXr8lvE2tjUTdR3MtiQ2RBFs2+T753dsc/a2r3zaXpN7qaQec1pbyTiPdt3lFLbc4OM4xnBpU8vwU1zQgmglia6dm2fD/i+/8A2u/gH4Wn+I/x01b4WXnhmyuba3uV0K4vWuh58yxKVWW2jU4LgnLDjPXpWj4Q0P8Aae/aR0xPF/hDxJpPwz8G3y79L1C8sWv9Qv4jgrMsAZFWJgflZnBIGQpBDHx746/tQfEv9q/9m9tF1n9nWbwb4Y8T6lpYj11fFC3rRgXsRysP2WPJOCOWGM55xiv0v0ezt9O0iysLSJY4La3jijRRgKqqAAB9BUwy/BTnzwinbTyuOWIrRjytnyPB+yB+1Npshu7f9s+LUZF5W3u/BCxxOfQst4xA9wDXD618Rf2jvAvjXQfgd418N+G7Txn4pnNvoOsm4lbR9QCoWdg6xmRSvAKmMMCRxggn6P8AgZ8UfGnjr4tfGzwn4lngbTfBXiW003Ro0gWNooHsIZWDEDLku5bJz97A4xXK/tvvqnh/Svhl8TNB8NjX9S8GeObW+i00T/Z2vBLbXFv5XnbW8sbpkfO1vuYxzkXWy7CTV5QSt8hQxVaOikefS/CL/go60jGLxR8CwhPyg3OpEgf+AVRn4Qf8FIj18WfAv/wJ1H/5Cr1P9mn9qXxl8cvHnjL4f+Nvgo3gG/8ACNpZXZ3a8NR+0rcNIAMC3i2YEWc5bOe1epfG34kTfB/4TeKvifBoH9tyeGtMm1FdP+1fZvtPljOzzdj7M+u0/SiOXYKS5owVgeJrp2cmfJt54d/bl0LxFoPgfWtb+D0uteI47uSykhur/wAkC3VWfeTaAjhhjAPfpWnbfCj/AIKGWMpvNX8SfBCWzhUvKsV1qIfaBk4zZ9cUz4X/ALRPjr45ftI/DKHxr8Ej4D8jRdX1O0c6+NRNzFJHEuMC3i29Qc5P0r7M1v8A5At//wBesv8A6AamOW4GorxgmhvFYiLs5M/Pz4O+Of2q/wBqTwld+OPgdefDXTtP0zUTpVyPEE12kzTrDFMSqwwSrt2zIMkg5B46Er8Wfi1+0D+y9p9ofj1H4NvpdatbqXT7vw69zJbiWDZmOUzQxbWYPlQM5Ct6Vs/8Ebv+TdfF3/Y6Tf8Apusa73/gqN8Lm+In7JviDWbK3EmpeCpY/EFu28rtijylznHX9w8pweMgemal5RhHT5VD5lfXq6lfmMOX4Rf8FCLu8W4t/EnwTFg+GWNrzUfM2n3+x9a4vSf2h/iJ4nvY/hX4H8MWviH4jNqV7plxDaOwsrb7LMYprmSRgCkCsM7mAJyoALMqn9ANNOdOtT6wJ/6CK+Kv+CcXh7T28YftB+MmhDX7/EXUtIEhJO2CKaSUKBnA+adicDnjOcDBPKcLJxtG1ghjq0U9TWH7Jn7WfiC2h1DWf2tdN8NXsiBprDSfCZvLeFyOUWaS5iZwDxuMa59BVDxF8L/2uvghp58SL4v0r4vaJZIZdQt4NMOnaokYxloYd8izYXcSA4bj5VYnFewftl/Fzxj8F/hLY+LPA15Ha6lceJ9F01pJLdJgbea8jSZNr8fNGWXPUZyCDgj3SF/NhSQj76gkfUV1PA4fl5VBGSxNVO/Mz5s+G3xA0D4m+E7Lxd4buRNaXiBuD91u4NecePrr4meJPixb/CT4K3Hhe38Ry6JNrkkviCWaO3EMcscZAMMcjbsyrgbcYB56ZtfCa3t9A+Pfxw+H+mxeVp+meIodQt4wSVRry2iuJAM9BvlY46DPHFWfAn/KQOz/AOybX3/pbaV5dPCw+seznqj0J4mSo88dGZcPwx/b98L29xrvibxF8FZ9M06CS5uEtrrUBKY0Us23NmBnA7kVnfDz4k/G/wDabtUt/gbaaTomk2qRx6v4m1QM8MNwyKxhgiX5pZAGU4+VQCMsCQD9j/FLj4aeKz/1Bb3/ANEtXjn/AAT20Kw0H9j74cR2CFft2mtqMxY5LTTyvI5J+rYHoABXp/UaCaaicH1qrazZxR/ZB/amaf7X/wANtFCTu8hfAqeX9M/bc4/CszW9f/aC/Z11Ky/4XZ/ZHizwZfXUdkninSI2he1kcqqC7t2/1O5yVVlZ0JABYMyqfZvEvxP8bad+114K+EtpPEnhbWPB2r6veRG3UvLdQXFskbCQjcNqyN8oODv5BwMan7WVkb79mT4oxrEJJYvCmp3EIxkiWO3d0I9wygiqnhKM425UiY16id7lOGWK5gjuIGDRyqHUjoQRkV474n1r45+PPiBrfw1+BF34KtdQ8PWNrfXsniSa4jUrOzhNnkxSkn92c5A6jrXZfCC9vL34WeFbrUAwuZNKtzLu67tgzWH+z4c/tgfFn/sW9E/9DuK8vCUozq8sjvxE3GneJ5z408H/ALcnwz8F+IPiL8RNb+D13oXhzTp9TvY9Nub83LRRIWYRh7VVLEDgFgM9xWF4e+EX7afxj8F6D8RfA+ufCG10LxLp0Gp2cWo3d+LlYpUDKJAloyhgDyAxGe5r6u/bN/5NP+LX/Yo6l/6Iaj9jL/k0/wCEv/Yo6b/6IWvSeBw8ndxRxrF1orSR8O+JvgJ+1Ja/Ezw98HtY1f4Wt4o8UaXfarZzwXl99kWK1aJZBITahwx85doCkHDZI4zU1b/gnZ+2c8c2oav43+Ef2W2jaWRYdR1EHaoJOP8AQuuBX1v8Sf8Ak/v4O/8AYl+Jf/RlpX0R4q/5FfWP+vC4/wDRbVDyzCveCNVmWKjtNn4t/s7fAX4tftYzSr8NIdO0jQdOZYtV8QaluMEMxAbyYo1y0su1g23gAEbmXIz9HN/wSD8aygSS/tYqH6lB4JyufTP27+lfRn/BNbw5ZeG/2M/h9FZlma/t7nUZ3YAM0k1xI5zjsMhR7KK7Hxp8UfGmi/tYfDj4T6fPAnhrxF4a1vUtQjaBS8s9s9uIishGV2iRuAed3PQUqOW4WlGygn6lVszxVaV3Nr0PzC/aW/Y9+On7LWjTeMdcvNM8Y+DY3WN9a06NoZbVm2qv2m3bJjDO20MrOvTJUkCux03/AIJjftceINMstc0rxr8JltNQt47mES6jqO/Y6hlziyIzg+pr9Lv2l/Co8cfs9fEfwjuVH1XwxqNtG7Jv8uRrdwj7eM4bB6jpXy5+zx+3z4y8TeMvhj8Fta/Z1bQ7HxJAunW+tnxSJ9ogtGff5H2Rc5EXTeMbupxznLBYGlUSkknLZd/QtZhjalPSTtHd/wCZ89H/AIJWftjn/mefhD/4MtR/+Qa5n4m/8E+/2m/gz4A1v4m+N/F3wzudG0C2N3dRadf3z3DoCOI1e0RS3PdgPev2YY4BPoK/OP4u/tieO/2hvCfj74JW37Oh0/SZ7288PPr3/CUiUAwTlDKIPsqk52Z27+/U1GMo5fhKTqV0orux4bFY7EVFCk3JnwPGXkjWQfxKDUiWtzL/AMuzf9819V6f8I/DNhawwvpylkjVT8vcCtO28C+H7b/mGr/3zX5lPP6afuo/QFgtNWfJNvoupS/6qxm/75q/b+DfElz/AKqxavra38N6b/qoNNX/AL5rXtfA8ssf7qxVP+A1zyz+X2YlfVaZ8ij4c+JLmL/jy2Vv6H8NfEEezzYv/Ha+p4vBPlffiq6nhf8A6dqwnnGIqR5eUuNGnE/NpulMaSsf+26j/t7/AHa/T/qsz5P28TXdqiLVlvr3+7UD65Vxw8yHXia5ameZ9ayG1yon1yr+ryM5YiJ+s/8AwRsOfgt8Qj/1Oj/+kVtXtH/BQr/kg2nf9jt4Y/8ATpBXhv8AwRhuWn+DHxBGfl/4S8uPqbO3/wAK9y/4KFf8kF07/sdvDH/p0gr2qatFI+cqO82z6Xh/1Sf7o/lXw9+zR/ykj/ac/wCvTRf/AEmjr7hh/wBUn+6P5V8P/s0/8pIv2nP+vTRf/SeOrIPuOsbwp4as/CelSaRYAC3N7d3aKB93z53mI/AyEVmeOPGCeEdT8JJcOEt9c1xdJkYnABkt5mj/ADkRB+NdZQB8Hj/lLqeP+aff1r7j1v8A5At//wBesv8A6Aa+HP8AnLoef+af19x63/yBb/8A69Zf/QDSQ2fz9/sRDb+0z8I+AN3iBD7n929f0I1+Af7GWnvD+0N8Gb0xYWXX0AOeuEev38rOjLmTfmzSsrNeiPwI8fajPZ/tB/FuK1VTLJ8QNe2jZuLf8TCbv2r6L+DOm6vqUX+n/ImR/ocKhQi9fnccsfb3r578WrdN+0d8WvsJEUo+IGvsZyuQii/myTngV9K/DLXLnyoYtL1JX+6rS7QxZiOdo6fjXyecaVGfQYD+FE97/YPhFv8AtEfHyFVVQtr4bGF6Di+6V7V+3EcfstePT/04p/6NSvE/2DQR+0T8fwz7m+z+HMn8L6va/wBuP/k1nx7/ANeKf+jUr6TBf7pD/CvyPCxC/fy9Tw34M3Hn/teeAevHw8vhz/10tq+4NSsYtU0660yeSRI7uB4HaMgMqspUkEgjPPHFfC/wPZm/a88Blv8Aonl//wCjLavuDxFc3Fn4f1O7s5vKngs5pIpNoOx1QkHB4OCB14rHJ3fBw+f5svGq1eX9dD86P2m/2K/CX7OHwBln+H3xR+JmpNLqVjp1pY6tqttLbRNLMAHVYraNlZTyCGGDX2f+zj8d/DXxu8CWd1bXlvb+JtNtooPEGimUG40+6A2sGU4YxsysUfADAcdwPzk1n4xftDeNP2cE+Jnxa/aBsvE1ipg1KPQ10XTbd0njkBjJaCFH4YA9cete8v8A8E3PjDL4ztPid4e/bJuNA1+EK8N5p3goQyBSQ3luVvgJEJA3I4KtjkGtMPXVarL2K91aPpr+pFSnyQXO9enoe4/tOfsKfAv9qDdrXijR5NI8WxwiK38Q6adk+AQVWZPuTrxj5xuAJCsuc18n/CT9njw5+zT8U7TwH8UPAdnb6teSO/h/xNZyu1nqaqeytzHKARujPIPQsMMfrr9m747eIvGvjz4jfAbx9c2uqeK/hVcWVvd67Z2X2KDWILmHek32YySeTICrK6h2U4DDG7auT/wUFit7D9n/AP4TUQob/wALeItGvrGYj5onkvordyp7ZjndT7E1pjMOsRRlG9iaFT2c0znf2Zxj9rj40/8AYE0D/wBCua9T/bI/5Na+J3/Yt3n/AKAa8i/ZSulvP2pvi/dI2RL4d8Ov+f2k167+2T/ya18Tv+xbvP8A0A1OA0wkPQeI/jS9T59+Eox+0x8Hf+xCvv8A0CCvtrW/+QLf/wDXrL/6Aa+JPhHIj/tMfB0L1HgK+z/3zBX23rf/ACBb/wD69Zf/AEA1GWWeFjbz/MrFq1V38vyPhb/gjd/ybr4u/wCx0m/9N1jX3H4m0DT/ABV4d1TwxqsKy2WrWc1lcIwyGjkQqwx9DXw3/wAEbiG/Z18XEH/mdZv/AE3WNfZT+NLW1+KsXw+ublFn1DQG1a0iJ+ZhBcCOYgeg86DP1Fd8djne501lA1rZW9qzBjDEkZI7kADNfHn/AATf/wCbgP8Asrmtf+yV9lV8af8ABN45/wCGgOP+au61/wCyUdQO8/bs8BeLfij8KNC8A+A9R0uw8Q6t4s0z+zrnU2ZbaKaFmnBcrHIcfuTgbGycAjGa8Wb4O/8ABYXzP3X7VPwrSIcBRp8JwPTnR69K/wCClfxA8Y/Cr9nJPiN8P9Z/snxFoPiDT7iwvPs8U/kuzNGT5cqsjfK7D5lPX1r6nsZHlsreWRtzvEjMcYySBmgR8M/s7Wfj7S/iZ8TdC+MPiTS9f+IVneWI1/UtNjWO3uHNpCYigWKIYERjU/u15U9ep6PwKf8AjYLaDcSf+FbX3X/r8tK8m17X9T0f9sT47x2F1NEHv9K3eWcZ/wCJbbVt/s0Xt7fft3rLe3Ekr/8ACu78Aucn/j8tK+Vo5pTedywKTur/AJXPeqYOX9mLEN6f8E+4figM/DbxUPXRrwf+QWr5J/4Jo/HXQ7v4R6L8C/FesW9p4m0OJn0mKeVVbUtOkJkQxcAM0e5oyoywCKx+9X1t8UDj4beKj6aNef8Aolq/NL4K/wDBPbxd+0F8EPAXxHtf2jv+EbW4sYbuytovCfnTWMiN8pS4F5G25WXIYBSDjFfSVZVVOPs0muup40FTcXzuz6H6FfHT9nX4RftHeGF8K/FjwpDqsEDF7O6R2hurOQ/xwzLhl6DI5VsYYEcV+d/jT9izwt+x34nh8W+J/Bf/AAnXw9muVji1xZDFd6U7PiNLyNflIJKgSqApPBVCVDfVPw0+IvxL/Z7+MvgP9lX4z/E9fidJ400q9utF8SyaQdPvYJbUbvs1wBNKs4aNXIlJRgUAbeWyPov4m+FtL8b/AA78S+EdbtxPY6vpV1ZzxkkZR4mB5HIPPUciqrU/awcU7Cpz9nJStc+WbD4wQ2+lWkOhaOos0hUQAtwExxjHtUP7I2vXXiL9qj4s6hdwrE58PaKu0f8AXS4rxz9nTUb/AMTfBzw1qTyN5jWgRmHU7eK9X/YwhaD9p/4sRu+5hoGi54x/y0uK/PeHMbi6ubToV3dRUvwZ9XnFChHARq01Zto94/bO/wCTTvi3/wBijqX/AKIaj9jH/k074Sf9ihpv/ohaX9swZ/ZQ+LQ9fCOpf+iGqL9it2f9k74Ubz93wrYKPoIgBX6N1PkehxvxJ/5P7+Dv/Yl+Jf8A0ZaV9EeKf+RY1f8A68Lj/wBFtXzv8Sf+T+/g7/2JfiX/ANGWlfRHirjwxrB/6cLj/wBFtTEfDv8AwS0+POgf8Kc0f4D+L9Ui07xDpjzTaGl3cYOqWUrNNiEtjc0ZaRTGpJCIp6cD6w+OH7Pnwk/aK8LDwj8WvCUGsWkT+bazB2iubST+/DMhDoeOQDhhwwI4r84f2bP2GvGX7Tn7OXgf4h2n7QS+Fbctcizso/CouprOS2u5YVdLkXcbbt0IcEKCpPtk/Vvw68e/FH9mv4vfDn9l74x/FFvionj2yv20bxFLpH9n3thJaIHENyfPlFyrpuxIdrhlG7fuyuFB1XD98lf9OhpVUOb3D5D+Kv8AwT+0/wDZa8RL4tuNHk8ZfDmSVE/tZm232lMzYAuo1AVkyRiVAByQypwW9J8K6Vp+n/tN/s/vpZX7I+p3vk7Txs/s+fFfob478OaZ4v8ABWu+FtatY7mx1bTrizuIZF3K6PGVII/Gvyy/Zd1678RfEj9mW/vJGeQahqERYnOdtjcCvBx+XwjmeHxab3atfTZ7dj1cLipSwdWhZbX/ABR+tD/cb6Gvy9+EVhLcv44aPb/yO2udf+vySv1Cf7jfQ1+W3wlv7u2uPHKomU/4TXXMf+BklY8YKDwC59uZfqa8PKTxb5ez/Q9Ph8O20n+tq0nhfTayV8QS/wDPOm/29J/tV+XS9j/Kfa2qHVabo+m2Mn+qWulW103y/wCGvL/7e1L/AJZUf8JNf/8APRqPa0/5SJUakj0K7hsf+WW2qFx+7j/1VciviDUqX/hIrn/lrUSrFKjI/LB/DNj/AM9Gph8N6b/tVqNJ/wBNKiaSv1z2k/5j5iVKn2M06Dpv+1UTaHptaRkqAyVUakjLkiUv7H030amtpOm/886tNJSFq0jKoTKNM/Qr/gj/APGTwn4V1rxh8Cdd1C20/UNfuo9b0Pzpdv26RYtk8KZGC6rGjhdxZgXIGEY1+hfx3+Ddj8c/Bdp4Nv8AWpNLjtdc0vWvOSATFjZ3cc/lFSQMOIyuecbs4OMH+eF3dJ4bu3mlgubaRZYJ4XKSROpyrKw5BBAII5Br23Qv+Cgf7aPhHSbfQ9E/aB1N7S1QRxHUdLsNQn2jpumuYJJHPuzE16dGteNpbnkYjCyjO8dmfvXqWpadoemXGratew2djZQtNPPM4SOKNRkszHgAAV+eX/BP/wCJmnfGb9tb9oj4naJCy6XrMdl9ic5/e28TtDFJyARvSIPgjI3YPSviT4iftEftE/G/wxFY/Fz4w6xr+nE7zpsMMFjaykEEebFbRxpLggEbwcEZGK8c0P4g/En4b6heXXw6+IfifwjLeqkVzJoWr3Fg06ISVVzC6lwNxwDnGT60o4uE58sSZYScIc0up+0n/BTHxRqngX9nSz8eaKjPe+GvF2h6tAocpueG7VgpI5AONp9jX034Q8TaZ4z8KaP4u0W6iubDWrCC/tpomDJJFKgdWUjgggjkV/PBd/F34x+PdN/4R/4h/Gv4geJtJnkR5dP1XxJd3ds7KcqTHLIykggEHHBFey+EtT+NyaFYWHh79on4oaLpdhClvb2Gn+Kr2C3t4lGFjjjWUKigAAKAABSrY2lQfvhTwdSqvdPuPyZP+HuZk8tsf8K+znHGM4/nX3DrQJ0a/AGSbaX/ANANfi1b6f44k1xvFMvxq8ep4mW3NkfEI166OoiDOfK+0eZ5nl5527se1TnWfjNBuA/ah+NF3JggRN4uv9jj3/fdK5I5zhtb3+43eWV+ljjf2QtOlX40/A+58tiT4gXPyn5R5b1+7tfhkNHutH0mxTw1rOpaNqOkyeba6hp9w9vcWr4IzHIhBU4JGQQea5fVvi3+0Los7SX/AO0/8X1iVvlQeMdQ3Sc+nncUsFj6bTjLe7LxeCqKSa7Ib4/t2/4aA+L0t7eGK0j8f6+xjGfnP2+bsPvfSvVvhn4m1L91ZWf+io8m/tvdegVQOgrwjQRq/ijWLi4ubqe6knuXvL691CcytNPI5Z5ZZWJaWVmJJYkkkkmvZNBvtN8P/vdGsbrUZtv72525ab/ZTH3VyK8fM6kJTbZ6WBoz5VFan1//AME6ILuL44fHeS8LM8lt4cYuxzn/AI/u/evoD9uGOSX9lrx8kaFmNgvAH/TVK/PSy0vxXdSXet6N8S/GHgfU9TWJbz/hGdXnsPPWPd5Yk8pl37d74znG5sdTWxa6F42dJLPxH8d/iz4o0+YBZ7DV/FF3cWkwznbJG8hVh7EU6fFGX4XDxpzk7pW2Mp5DjK9ZzhHRs92+BSyP+1x4FlCMVT4fX6s2OAfNtq+7L2zt9Qs57C8j8yC5iaGVdxXcjAgjI5HBPI5r8ufFT+IfEtza3ui+L9Z8JahYWzWcV94fv5bS6ETYLJ5kTK20lVJGcHA9K5uPwh8ZJd2P2tPjUuP73jC/A/8AR1ceW8XZdh8NGnVbTV+l+pvi+HMbUqucEmn5n0N+0v8AsEfsqfDT9nL4ieKvAnwsuLDVtJ8PXd1YyDxFqsyxTJGSreXJcsjYPOGUj1FfVPwE+KPh74xfCTwz478OXccsV9p8P2iEOpktbgIBLBIFJCujZBHt6V+ay+CPiJeRTab4h/aR+LPiLTb2Mw3On6h4nvJ7aaM8MkiPIVZSOCCCDWloXw78WeBdYbxL8GviTrXgTU51AuBYuHtrkgYBmt5AYpcZON6nGeK3fG+WRqqKvyvd2/Qz/wBV8d7Nydr9rn3z8MP2ctG+GXxs+J/xstPEl7fXvxMksXmsZYlSKxW2iKAIwJLliSSTjHAA7nzD/go34t0CL4IwfC+bUohr3jHWdNXT7JTmWSK2vIbiaXb1CKsYBY8ZdRnLAH5+/wCE3/bkeU293+1a7QtwVi8KaVHJj2YWwIPvVXRPhelhrs3jXxV4m1fxh4nuV/e6pqty1xNtyTsUsTsQFmwi4UZwAKWYca5fToSWFbnNrTRpfO5OD4cxU6q9suWPXU9a/YfvJtQ/aL+Lty9s8SLoPh+Jdw67Tcj+le8/tlq7fssfFARqS3/CNXpAA/6ZmviXxD4J1e91S81bwp8S/GPgm+vY44rqfw7q81g1wqZ2CUxMpfbubGc43HHWshPh18QJlm0/xF+0h8WPEWm3UZiudP1LxTeT21xGeGSSN5CrqRwQQQa5cu4ywVHBQp1r86Vnp1OnFcN4qpiZSpW5W+53X7L9/qOpftRfDU3c8ky2/gm/TkcJxDxX6Ia0CdGvwBkm2l/9ANfmZq3g+5upbW50PxZ4h8L6jZQNbQ6joOoSWdysTY3J5kbK207RkZwcCsq28GfEu2uvMuv2qvjXPEv3opPF98ysPQjzelZZLxdgsJg40sS3zK/S+7bKzLh/E1sQ6lFLlduvkeu/8Eao5I/2c/FwkRlJ8bTnkf8AUPsa679qX4jTfC39tn9nTXpJDHpusWus+HdQYRs2Y7qS1SMcdP3/AJBJPAAOfUfNmmfCi98OaV/Z3w9+NnxE8F2UsvnzW3h/Xbixhll2qpkZInVS5VFG4jOFUdhWr/wq+HV0gk8bfFTx14tvbIH7De65rc93PZMWVi0DyMxjO5EOVI5VT2FeguNsv9kmr83axyf6t4vnd7W9T9SK/Pz/AIJ8/E7SPDPxt+NXwf8AEEiWF54k8b6vreiNM5AvnS5ljuIVyNu9VjjcDO5gXIGEJrz4+APiHJeidP2sPjZHGzZEP/CYX2we3+t6U/UPgr4dv9JjtDreoyalBdNfxax9pf7ct2z7zP5wO/zC/wA2/Oc85zSr8b4CMoeyu9ddOg6XDeKkpc9l216n3Z+0t8ANF/aW+GL/AAw8QazNpljNqVjfzTRQCVnSCdZGiwSMb1Vk3A/Luzg4wfTLKeyYSWVpcxytYlYJVVwzRtsVgrY6HaynHoRX5wQ+Iv2zrEQ6Xo37Vt62nRqI1W58P6dcXGwDHM8lu0jH/aLE+9clY/B34hadNqN/pn7RHxP0u+1q9bUtUm03xJdWovbplVTLIscigttRFz2VFA4AA7J8Y5VG1pt/JnNHh/HPeKXzPQr63Qfth/HeW4QhWv8ASsEjg/8AEttq3f2foY1/bwjkt0Hl/wDCu78FlHGftlpXG+FvBOpeG5r7ULzxDq+vapqTI95qWrXr3V1cMqhFMkrksxCqqjJ4AA6Cq/irwNq2sanDr2heNvEvhTV0tms/7Q0DUZbK5MLMGMZkiZWKkqpK5wSoPYV8ZQzvDRzyWYtPkf37WPoZ5XWnlqwqa5l/mfoV8TkaT4ceKUUZLaPeAD1/ctXy1/wSy8caJffs1ad8MjqCLr3hO5ujc2cjYl+z3M8lxFKFPJQiQqG6ZQjtXz7afDj4qQsW1L9qD4yX8DgrJbXHi69aORT1VgZcEEdjVu/+D9okumat4S1nV/C+u6VCIbTVtJuXtrhFGOCyEEqcDKng9wa+qqcaYBVYqCbj1dtjxocN4twblZPpqfcPjv8AZw0Xx3+0P8PP2gr3xHd2138PbPULa302OEGO7e5j2B3cnKhFaT5Qp3EryNuD1fxn+IXh34W/DLxD408T6hHaWllZShNzDdLMylY4kB+87uVVVHJJAr4Ifxr+3DbuIbL9q2UWy8KJvCmlSSY92NsST7k1nzeDPFvjLXLbxN8aPiPrnjvUbNhJbR3zrHZ27gEboraMLFG2CfmVQT3rpxHF+W0qblTk5PtZ/qYUuH8ZOdpqy73KPgK01v4a/s2wRpA6XenaO8+MYYOQW4/OvrH9h34GeEfBXw80z43Wmpa9qPij4oeHtJ1TWJtUu1lWHdbrKIIEVFCRq0rkbtzc8scDHil9LaanpU+j3EYFtcRGFlA/hIxXnR+GvjWCKCx8P/tK/F3Q9NtIkt7XT9P8V3kNtbRIAEjjjWQKiKAAFAAAAAr5Xh7PsJgqtWri1703dNK/yPazXKq+JhCFDaKtY+y/26vFWhaB+zL400bVNSjgvfFOnyaFpVvu/e3V3cKVVEXq2Blmx0VWJ4BrB/4J9fEnSPEnwE0f4bz3MNv4n+H8I0bVNNaT99HEhIt59pAJSSMAhgCNwdckqa+aNC+F+lW2s2viPxd4w8UeNdWslKW174k1Wa/lhU4JCGVmKgkA4HpVnxR8O9J1fXoPGXhjxHqvhTxPaDEGraPcNbzgZBKsVI3KcDKnIOMEEV7T40w/1pJRfs7b9b+nY89cN1/Ytv4z7l1/4NWOvfHTwp8b5dakiuPC2ialoyaeIAyz/a3gbzfMJypQQkYCnO/qMYNf9pD4q6J8Hvg74j8W6vLG1wbKW0020L4e9vZVKQwpwTlmIycHAyTwDXxS/jD9teKQRWX7XJFsvAEvhTSnkx7sbYkn3zVZPAuo+I/Elv41+MPxF1jx5rdoP9Gk1BlS3tc4z5NugEUWcDO1RnAzmu7FcX5dSpOVGTlLorP9Tlo8P4yc0pxsu9z2P/gl/wCKNNsPgR/wpW/lW28ReC7+6M9nKyiSS2uZWuI50XOSmZWTP95GHpn2v4ifs5aN8RPj18NfjvfeJL20u/hvHqCW+nRRKYrxrmMIC7k5UJycAc5HIxz8deL/AIb6B4i1S28T6JrOp+GvEdjn7Jq+kXLW1zFxjAdCDgjgjoRweKmfxJ+2vA4g039rmRbVeFFx4V0qWTHu7WxJPuTWOX8Y4GrRX1puMlvo2vlYrFZDiIVH7Fc0T7v+LfxC8M/C34da7448W6nFY6fptm7F5DzJIRtjjQdWd3KqqjJJIAHNfmR+zDoF94c+KP7NmjXNu6vBqF/JJkfdLWFwa7q8+HHiDxzrFr4h+OHxZ13x5e2LLJbQXZWGxgcAjfHaxBYkbDEbgoJBwTW34n8A2PiH7DPpviPVvD+oaYzPY6jpF09rdWzMpQmORCGXKswOCOCRXmZhxZhquMoukm6cHdvvpbRfM7sLkdaGHqKbXNJWS+dz9D3+430NfmH8ItsUnjeOeAhv+E11w8j/AKfJKlh+EXxSjuRM/wC1v8anQNny28YX2D7f62us8O+BYPDWnmxtdRurt5JXuJ7m6lMk08rsWeR3PLMzEkk8knNcvEvEeDzPCqhh7t3T1VjfJspr4Ku6ta1rW3LrNZf886kRdN/55UraPJ/z0pg0mXFfB8x9R7o7y9No8jTf+edNbSbmq/8AZ99HJVX5SbFt4dNqJ7eyqF7OSKoDay/88qXOPkZ+YTSR1GZuf9ZVE6fL/wA9Gpn9mS+rV+0+zifF80i1LcRf89K9Y/Zv/ZX+Kv7WWpeJNN+FeueFdPfwrFaS3ra7c3EKuLgyhBH5MEuSPJfOdvUYzzjxv+yzX6m/8EYvDtlb/C34j+K47WMXV54oTTXmCDe8cFrFIqFupCm4cgdtx9TXZhaUZy1OLGVp04e6zwY/8Egf2uD/AMz58Jv/AAZ6j/8AINfNf7QXwK8c/sx/ENPhl8TNT0K91WTTIdVSbRp5pbcwyPIijdLFG27MTZG3HTmv6Fk1G2fVJdIVv38Nulywz0R2ZR+qNX5P/wDBZzwnYWXxZ+G/jFIAt1reh32nyyZPzrazRug9ODdP+ddk6NNRukcFLEVHNJu5418C/wDgnV+0H+0d8L9J+LvgLxd8PrLRdZkuY7eDVr+9julME8kL71itZEGWjJGHPBGcHgd2f+COv7WJYO/jn4TMBzt/tPUef/JGvuH/AIJYDH7Enggel3rH/pyuK9T+M/xs1r4XfE74SeDrPSbG8074ha7c6LfSS7xNbbbZ5Y3iIOPvJghgcg9Rjm1Sha1jKVabd7n5TfF39kP9oT9m3w0usfEPwhpWreHYsLca14bu3uYLUk4HnJIiSoP9sps6AsCcV4T4G+FPj348fEuz+HPwy8OjVdc1JfObcwSG1twQHuJnPCRruGTySSAoZmVT/Qr428O6R4u8H634X1+xhvNO1XT57S6t5kDJJE8ZVlYHggg1+fn/AARb8NaVL8MvH/xDe0/4m95rsOjPcFif9Ht7aOVEAzgfNcOSQMnIznAxzxwdOnU5oaGzxc5Q5ZHFeGv+CLXjR9NtrvxF+0lp2lao8atc2un+F3vYIpMcqkz3MLOAejGNc+g6VW+KP/BP/wDaE+BHhlvE3g/xZY/E7RtMiabULS10xrHUljXBLRQb5RPgbiQHD8AKrE19z/tefFnxh8IfA/hbWPBN5FbXur+NtC0Wd5IElDWtxdokyYcEDcm5dwGRnIwcEe54DphgCGHINbVMNSqx5ZIyp16lJ80Wfi18Cvhn8Vv2qb/XdO+Cer+ErE+Hba0ublvEFzcwh1uDIF2eRDLkgxNnOOoxnt6D46/Y6/a1+DHgTxF8UfGfif4V3mj+GdNn1K6gsb6/ad440LMqK9oqljjgFgM9xXvf7FHhTSvA/wC2v+1H4X0O1+zWNrc6TPFEM4T7R587AA9BulbA6AYAwK95/bj/AOTQ/i1/2Kt9/wCizXNDLcMo8rijeeOryldSPh61/YE/bH8WWVj4m0rxd8IUtNQt4ru1SW/1EFEdAy5AsiM4I7muQ1D/AIJv/tR+MfFOreDW8W/CtNS0W2tLu6cahqCxslx5mzafsZOf3TZyB1HXt+q/wo/5Jf4R/wCwHY/+iEr5F/aK/bA139mX9pbxRpWhfBz/AITZ9W8K6RqMzjXxp/2dIpLtcYNvLuznOcj6U54XCYePPJJJdRQxGJqy5Yttngeh/wDBMD9rrQIVhs/EPwacL3l1PU3z+dliuqtP2B/23rQqE8VfBdUB5CX2pDj/AMAq+/8A4H/EuT4x/CTwp8UZdB/sVvE+mQ6kdP8AtX2n7N5i52ebsTfj12j6V45+1r+2Nr/7NHi3wf4R8P8Awbbxzc+LbW8uQy69/Z5txbtGCMfZ5d+fNznK4x3rHEZXl8oupXgrLqzWjmONUlClN3fRHx1p1v4h0DxJ4i8B+LhpUmu+F70WN9caW8kls0hjV/kMioxGGHVRzmtD4dfCv9oj9oa18Qaz8GdZ+H9np/h7WJNFn/4SC4u4pzMkUcpKiG3lXbtlUZJByDx0Jw49avvGPjjxf8SdX8OHw7c+LdSGoPp32v7V9nIiRNvm7E3/AHc52jrivpb/AIJb/wDJP/il827/AIuDc8+v+hWlfDZNlmX47N68OVSpx1ium59TmmNxmFy6lJtxm9+55ov7F37eqgAeLvgoQvTN7qP/AMhVhaj8B/2vtH+IegfCC/8AEHwqbxD4j0jUNXtJory++yrDaPAkgdjahgxNyhUBSCFbJGBn7c/aq+P99+zZ8K2+JGneBT4tnGo2unrpo1L7CWM77A3m+VL0OONvPqK+afgn+0Z4n/aJ/bM8E33ij4Rt4EuNB8Ga8iQtrQ1A3Kzz2RznyItm3yvfO7tjn6ypkOSxnGlKlFSey6ux89DNczcHUjOTS3fRHK2/7HX7dGiJNf3/AIv+DT2kEbSyrHfaiG2qMnH+hDnArl/gt8Pv2rv2jPh3Z/Ez4Sa58M9O0e6nmthFrdzeLcB4nKtlY7aRQMjj5jx6V+m3in/kWNX/AOvC4/8ARbV8lf8ABJv/AJNB0r/sM6l/6ONW+Gsqc1L2KJWeZgote1Z85/FCP48/s++IvDPgf4t3Pgm61fxoTFo11pE9w9qJRNFEwlMkMbLgzITtVuD68V6Qf2SP27DefaD4o+DH2TO7Z9v1Ldt+v2KvY/8Agob8L38bfC/wt4ysLeSS/wDAfjHSNY/dgZa1a5SKcNn+FVk8w4x/qx9D9Sf8un/bP+lTDhbKoSlJ0k7/AIegSzzHSil7R6fifl78L/CX7Sn7QcXiVPhVq3w6s5vCGryaJqZ1i6u0D3CfeaLyrd8xnnBbafauyP7IP7fp/wCZw+CY+l5qP5f8eVdb/wAEvv8AW/HP/sf7r/2avoL9r347at+zZ8CtX+MGj6NaarJo17p0c1pc7tskE95FDLtKsMOEkYqTxkDIIqqXDWVRhb2KfqKpnWPlK/tGfI+rfs+/tq+A9OfWdf8AB/gjxnbQfNNb+GNUl+1Kg6sqXMUQfA/hUlj2BrhPA2sfED49+Ov+Fc/BCbw7Ya9HpFxq90PEzTwRwLDPHDJERFFI4kDzL8pUdGyQRg/qrbTfaLaK427fNRXx6ZGcV8BfBXw2vhb/AIK0/FaytrCGzsb7wbLqdrHCFCt5z6YZXwvQtOJic8kknvXNV4TyyVaNWNOyW66M1hn+NVOUHO76PqjE1D9l39tvwvpV/wCI/FPiX4OT6ZpdtLd3CW15qHmGONSzbQbMAnA7kfWua+Evwr/au/aE+HelfFb4Ua18MLHQdWe4jhi1q6vUug0M7wvuWK2kUZaNiMMeCOnSv0P+NH/JIvGn/YBvv/RD14H/AMEuf+TKvBP/AF96v/6cbiul8M5VzqXsV+hj/bWO5be0Z8s/EFvjX8HPHuhfB74kr4SfxT4tayi0a/06W4fTZJLm5+zhXkkhR8o5UuFQ4VlIznFejv8Asnft1Ws0l5c+Kvg0tlEGkZIr/UQ+wDJx/oXXFeo/8FAPhX/wkeofBP4rWNspvPBXxJ0KG6lycixu7+CNgAOD++W3PPQZ9efrDW/+QLf/APXrL/6AamnwvlcJSbpJ3/D0HLO8bJK1R6H5WfD7x18SPjWNI8L/AAb8Nxat4k1K1F1dTTP5dlpsJOPNnk52rnoACxwdqtXui/sBftEarFHd6p+11aaVdOoaW0sfB/2iGNu6rI93GzAepRc+gqt/wR68MrZ/AHxB4vuba3+16zr7QRTqAZDaQQRKiMeoAlM5A6fNnua9s/bJ+OHjj4J2nwpk8ET20T+LviRo/hvUjPbrLusJ/MMyrn7rHYAGHI5owHDeX4SGtNSb7q/yHi85xeIlpNpLtofOvxF+AP7UfwG0iTxSviHTPip4dskMmoPaae1jqVtGOWkFvvkEiADna5b0UjJFfwt4pHizRLXXtNdZra6QOjKc1+jLqrqUdQysMEHoRX5p+DtLi8JfEL4p+AoLofZNF8XXjWiIm1YoJyJ0iUeiCTaP92vmuLsiwuFw6xmGjytOzS21PXyHM61ar9XrO+mhZsND+NfxX8b6t8P/AIN3fg6x1LQ7CC/u28RTXEaFJXZV2eTDIScoc5A6itlf2U/+CgydPGPwR/8AAvUf/kKuq/Y9ZG/aq+IpRsj/AIRbTf8A0dLX1L8e/H2r/Cv4J+OviXoFpZ3WpeF9AvtWtYLxWMEkkELSKrhWVtpK4OCD716+R5Fl9bL6VWrSTk1dtnDmea4uGLnCE2kn0Pi3VPgR+3X4O06XWdY8P/DrxlFBgvZeHdSmS7ZcjcUFzDCjYGTjdk44BOBXFeEfGHjv41+JdP8Ah98IhoWl+Jrq2u554fEhmgS2a3ZVlicRxO6yAtjaV7HOK/RL4NePz8VvhL4O+JjWAsW8U6HZau1sG3CEzwrIUz3wWx+FfH2meHdO8Mf8FX7iHS4zFHrHhCXWZ4wflE8irE5A7ZECk+5J7101+FsunVhUjCyT1XRmFPPMZGEoOV77PqjJj/Za/bysne+1LxR8FZLaFWkkWO91ENtAycf6FXFfBv4f/tdftGfC/Rfi78MNV+Fmn6HrRuVhh1i5vUulMFxJA+5Y7aRBlomIwx4I6Hiv0w1z/kCah/16y/8AoBr5c/4JY/8AJjnw/wD+u2sf+nS6rrfDuVuV/Yow/tfG2t7Rnzn8QW+L/wCzhrHh/R/2h9S8E3KeJLa/ubSXw5PcSBBaCLeJPOhixnz0xjPRs44z1fgD9nn9pX49aYvimLXtO+FXhq8QSaa17p7X2p3MZ5WQ2++MRoQeNzhv9kDmtT/gox4b/wCEx/aT/Zd8KvBBPb6nrd/Fdwz4KS2wudOeZCDwQY1cYPXOO9ffkcaRIsUahUQBVUDAAHQVhS4Zy6GIlW9mraWXT7jSec4uVJU+fXv1PhM/8E/f2gtJiku9M/aystYuUUmO11Dwf9mhkbsrSJdSFR7hD9K8t1DxJ4s+F2vXvgX47+H00HXLK2a7guIJPNs9RgU4MtvJgbhx0IDDI3AZr63/AGQPjf44+NF38Yo/Gk9tIng34j6r4b0kQW6xbLCDYI1bH32+8Sx55rgP+CnPgHTvF3wq8F6ldN5T2XjTTLGZ0GJJLS8k+zyxBhyoPmI31QU8w4bwOMp2hBRl0a0DCZzisNO8pOS7M8u+G/wA/aP/AGg9Fi8ZaZ4q0v4aeFNRjE2lXFzYtf395C3KzCAOipGwOVLSBj/dxgnrF/4J8fH6w3XNp+2BDqEqjKW934LEUTH0LLeMQPfaa+5dPtobKwtrO3jVIoIkjRVGAFAAAFeNfs//ABP8beP/AIhfGnQfFc8TWXg7xiukaNElusbQ2v2G3l2sQAXy0jNubJ+bGcYA6qOQ5dRpqmqUX6q7+8xqZrjKk+d1H8mfGsjfFf4Z+O4fhZ8b9Fs7HV7yA3Gmalp8xlsNTjXG9oXZVbKkgMrKrDIJGGUnrJ76SwgkuZ3CxxKWZj2Ar0v/AIKOW9xH4c+FGr2EWbmHx7BbFwPmEUlldFxn0zGv5CvA/jTdahp3ws8R3dgGM62MgTb15GK/O+I8po4LMIUaGkZ207a2Pr8nzGpiMJKdXVx/HS5qfDPwb8fv2m5rjUfhldad4Q8E21w9r/wk2pwtM93IhZXFrApBlCsNrMzIoOQGLKyj0JP2AP2gbaQ3MX7ZKzuORBL4ICxk+hIvSQPwr65+EfhSw8DfC7wn4P0y3MFro+j2lpGhJJASJRySSSfUkkk15R8LPjd4y8Yfte/Gb4N6nLF/wjvgXTtDfTohborrPcwGWV94+ZgwdBhuhU4x3/QMLw/l2GpKn7JPzau2fJV82xdabnzteS0PlHxLP8X/AIE+LrTwP8cLKwaPUhIdJ1/TWZrO+CnlfmAMcgGCUYd+CwGaufDTw5+0D+01c3N58LJdO8J+DLS5e0k8T6rC0puZEyHFpAMeftYBWYsiA7gGLKyj6P8A+Civgq08W/soeMdSKIuo+FYU1/T7jywzwSQMC+wn7paIyRkjs569K9c+BHhG28B/BfwR4PtFk2aToNlbFpMb3ZYV3M+0AFickkDqTXFDhTAQxbr8t420j0udMs9xUqCpX179bHywv7A/7QsMhuk/bMEzjkQSeB1EZPpkXpIH4V514jl+L/wL8X2Pgj446Zp89vrDOmj+ItLLGzvWX/lmwYAxS7cEow7naWAJr6u8E/FrxvrX7YHxF+EOp3ER8MaB4Z0jUtNgFuiuk8zyiZzIBubdhRgnA2cAZOa37d/g/TfFP7Mfi/UbyPF34Vtx4jsJ1VfMgntT5mVJBxuQPG2OdrsMjNdGYcO4DF0JRhTUZW0aVtTDCZtiaFVSlJtdUz5//t2I8gilfWIv+edYnhzULPU/Dum6i/3rm1ilP1Kg1fljtpK/GJR5W4vofoiaauj8wXamlqc9Rb/av2c+SGSSbUZvQE1+zn/BLLQ5tI/Y38LXlzaSW8urX+p3xEiFWdDeSqj4PYoikHuCCODX4tajJ5VjPJ6Ia/oA/ZH8NXnhD9mL4XeHdStfs17aeFdOF1DkExzGBWdSRkEhiRkHFejglo2ePmL1ijP8O+OJrz9sPxr4CaQGCw8B6FexgdfMe8vw+f8AgPl/5xXzT/wWU8N3F98CvB3im1tDJ/Y3ilI7iQf8soJraZcn2MgjH1Ir2vwl+z/8ZNI/bm8XftF6vr/hl/Aut+Go9AsdOtru5/tAGPyHSSaNoRFkSLcYKyHCyDjOarf8FLPCNz4v/Y08ewWWzz9KjtdXBYdEtrmOWTp38tXx713SV1Y86LtJMy/+CWH/ACZJ4I/6/NY/9OVzXvnjn4P+E/iF4y8E+N/EEuofbvAN/PqWlRQThIWnlhMJaUbSzAKzYAYDJ5zXgf8AwSvOf2I/A59bvWP/AE5XFdR+0x468X+DvjT+z9p/hvxDe2Nl4i8WXWmataRSkQ3tu1nIwSROjYZFIPUHoRk0LYT3Ow/aX+LHjb4R/DTV/Efgj4QeIfHN5HZzMBpkluIrUheJJlaQTso64hikPHOOtfLn/BGeFIPgB42ijYMq+NZcEd/9As6+/XRZEaN1BVgQQe4NfGf/AATQ0uy0PSPjxoem28cFnp3xh120t4o0CpHFGkCIqqOAAoAAotrcL6WOn/4KF/8AJNvAH/ZTPDP/AKWpX1Kn3F+gr5a/4KF/8k28Af8AZS/DP/palfUqfcX6CmI+M/2YP+T/AD9qr/uXf/SVq9c/bj/5ND+LX/Yq33/os149+zHIw/4KCftSopBR18Pk+5Ft/wDXNew/tx/8mh/Fr/sVr7/0WaSG9z0f4Uf8kv8ACP8A2A7H/wBEJX5u/t/W7XH7WuuKsjLt+HdkflPX99dV+kXwo/5Jf4R/7Adj/wCiEr84f2+IJ5v2tdd8mcRbfh1Zk5HUeddcV4+f6ZfU+X5o9TJf99h8/wAmfb/7FnH7KPwrB/6Fix/9FivmH/gpFJHH8dvg20sxiX+ytc5A5+/a19PfsW/8mo/Cv/sWLH/0WK+af+CiiwN8ffg2LgoF/snXPvnA+/a1Wd/8iut/hf5EZV/v9L/Ejxa0aOT/AFGmzP8A7/y19Jf8EtRj4ffFIbAv/FwbngHOP9CtK8AGrabbRfutz/7q/wCNfQP/AAS4mFx4A+KUwUrv+INycEY/5crSvhuBG3i6t/5f1PreL/8Ad6fr+h9EftC/AHwn+0l8PX+G3jTWte0rTnvYL77RotxFDciSFtyANLHIuM9flz7ivkD4N/BLw9+zz/wUb0j4beFvEviTW7CT4Y3GrG4166inuBLLemNlDRRRrsxAhA25yW56Ae//ALenxK+Jvwq+BB8TfCXxX/wjuvya3p9il6bK3utsc0oRxsnR05B67c8cGvl/9lLV/il4p/bk0bxN8X/HP/CVa83gK+skvf7PtrPbbpcxusey3jRDhpZDkjPzdcAY/Qq2Iw0MVToz/iO7jp0W+p8XSo15UJ1Y/ArX/Q/RnxT/AMixq/8A14XH/otq+Sf+CTeP+GQdKx0/tnUf/Rxr628U/wDIsav/ANeFx/6Lavkr/gk5x+yDpX/YZ1H/ANHGux/Ejl6H1l4t8OWfi/wxqvhfUBm31S0ltX9g6kZ/A4P4VpFSlsUJyVjwfyrmLXxgjfFLUfAUzgOmh2urW4J5YNPNFLj6bYv++q6mb/VP/un+VUI+Gf8Agl7/AK3455/6H+6/rXZf8FVf+TIPHP8A19aP/wCnK3rjf+CX3+t+Of8A2P8Adf1rsv8Agqp/yZB45/6+tI/9ONvUQ+EqW59Xad/yD7X/AK4p/wCgivinwV/ylo8af9kwH/pVZV9rad/yD7X/AK4p/wCgivinwV/ylo8af9kw/wDbqyqmJH1Z8aP+SReNP+wDff8Aoh68D/4Jc/8AJlXgn/r71f8A9ONxXvnxo/5JF40/7AN9/wCiHrwP/glz/wAmVeCcf8/er/8ApxuKX2g6H0x4r8OWfivQp9EvVUpI0UqFhnZLFIskbfg6Kfwq1rf/ACBb/wD69Zf/AEA1z2ieN7O/+JPif4etcq19o1lp2qCLPzLb3XnIpx6b7aX9a6HW/wDkC3//AF6y/wDoBqhHxv8A8EkP+TTYP+w7ff8AoS10/wC398LfiH8X9J+FHhT4Va3ouk+KbbxzFrGnXmrs4topbSyupVY7YpckFQQChU4weK5n/gkjz+ydAf8AqO33/oS10n7fnj3xf8OU+COveCdZ/szULn4n6dpcs32eKbdbXMFxFMm2VWUbkYjIGRnIIPNSvhG9zzX/AIU7/wAFijJn/hqz4VhM9P7Og6f+CevLPCMfj3SPG3jrSPilrun6741tNXVNd1HTowlvcXHkxkMgEcQA27R/q15B471+pinKgnuK/M+6ubiL9oX41LFFGw/4Sgct/wBe0VfK8ZR/4THLs0e9w2/9uS7pnoX7FDbv2o/iMcEf8Uvpv/o+Wvsr4l+AdG+Knw98R/DXxFc3lvpfifTLjSryWzdUnSGZCjmNmVlDYJwSpHsa+OP2LZJJP2pPiKZFUH/hF9N+7/12lr6Y/aq13WvDH7NPxQ8SeG9WutL1XS/Cep3lle2spjmt547d2R0YcgggEGvU4fd8sof4UcObK2NqLzOn0jQrD4RfDPTvC/gfwtqmr2PhTSodP0zSrSeD7VNDBEEjjV7iSKMttUDLuoz1Ir4C+BXxO8T/ABZ/4KX6h4k8Y+CrzwhqVho2oaMmiX3/AB9WlvAIzGZiPlZn8wyAplNrrtZxh2+3v2ZfFWveOf2dvhp4y8UX7X2sa14V0y+v7pgA088lujO5AwASxJ49a8P8faPaaX/wUp+Gmv2i7bnW/AuqWt16MkEgKH6/vDz6AelerOLdmmcEWle59Xa5/wAgTUP+vWX/ANANfLn/AASx/wCTHPh//wBdtY/9Ol1X1Hrv/IE1D/r1l/8AQDXy5/wSx/5Mc+H/AP121j/06XVWScl+2z/yeH+yd/2F9a/9sq+3q+If22f+Tw/2Tv8AsL61/wC2Vfb1JdRn5q+AP2ff+Cg+n6n4/wDFX7Nvxv8Ah34U8MeMPHWvax9k1CET3Jl+2yxFpPN06facRKMK5XjPUmua/aZ+Hv8AwUT8NfCmTVP2hP2gPA3iLw9Fqlg1va6PZQpci+E6m3dSNOg+7IFJ+fHHQ9K+nv2B/HvjDxdL8bdA8R6z9s0/wn8Ttb0vRofs8Uf2W2M7SlNyKGf55GOXLHnGccVN/wAFJoZLn9nqzs4bv7K914t0SBZ/L3+UXu0XftyN2M5xkZx1FZ1Yt02ob9C4NKa5tj1b9nP49eEvj18PrDX9GvrePWrWCOHXNJMoNxp12Bh0dThtu4Ha+AGGCK4L9qH9gr4G/tQCXXte0ptD8YiHy4PEOnDbK2PurcR/cnUYA+b5wMhWWvC9M/4JjfFrRvGlt8SvCP7Zl14f1+EAxXmn+ChG5QkMY3xfbZEJC5RwVOBkGvor9mr49a38Q/FvxG+DHji4s77xb8KtQtrC+1aytGtINVgmjLRXIgLP5LFkkVkEjj5QwIDBQUnUlBe1VpdbCqKKk/Zu6Pgnwv8As9ab+zR8T4fAHxM8F29tqtyXm0LxBaSs1nqkSEfMgblJBld0Z5UnuCrH2Dxi+kReGNSn1iBZrOK3eSaMnAZQMkV7V/wUg0uy/wCGeY/GTxf6f4V8R6Te2UoJBRpbpLZ+nUFJ2GDx+Qr5o+JMlze/C3XxECXm0qUgD1KV+acVYBYfMKU1J2n3e2vQ+zyPE+1wk4tK8fx0PKIv2Nfif4/stO8c+Cv2PDq2ha7aw6lYXv8AwmWnQfaLeVQ8cnlvcqy5VgcMARnkA19E/wDBOLwZqnw//aE+MPgvXPAreENS0bRdCS70pruO68syedIpEsTNG4KsDlWODkHkED62/ZNjeL9l34SRyAhl8E6KCD/15RUuq/Hn9nHwP4613RPFvxC8FeEPFMAt01D+2b+1064u4vL3QuHlZTMgDsAQTtO4cV+g4fAUsO1OLk2l1k3+bPk6uKnWTjJL5JIyv21WjT9lD4pmUgKfDN6OTjOYzxX5i6D+xf8AFnx14a0Hxn4U/ZE/tvStZ022vrTUP+Ex063FzDJGrJJ5b3Ksu4EHDAEZ5Ar6s/bs/as8E/EX4X6r8Efgfrtv4svNcgD6xrGkzJPYWFijB3Tz1yksku3ZtQnapYllO0N9PfsixSQfstfCWGVSGTwbpAIP/XrHRVpUcZU5HJ3j2bW/ez8ghOph4cySs+6vt6nyX/wTx+HuufDT9o34l+EvEXgFfB2o2HhnSWn0v7fDeFBLLMVbzIXdDkKf4s19WftjkD9lX4rAsBnwpqIGT3MLVe1r46fs6eBPH2taN4y8f+C/CHiqKG2W8fWr61064u7YqWhYSSspljBaQAZO07+Bnn53/a9/ao8B/EjwbcfAf4J6/Z+L9Q8UqkGq6ppUy3Gn6fYFx5gM6EpJK4BUIhO0Es2PlDaSlSwGHbk7Riur/UiMamKq+6tX2PKvAduyeB9CVxgiwhyP+AitmVqdpNudP0+2sI/u28SRD6AYqeb/AK51+C1Zc85SXVs/UYLlikfkufHkZ/5hH/kb/wCxpp8dn/oG/wDkX/7GtDwr8E/iJ468Gt4x8EeGtY8QhNVOlNYaVoeo3c4YQiUymWK3a22gMoKed5uWB8vYd1SP+z18fY5YIH+B3xAWS5keKBD4ZvQ0rqCWVR5fzEBWJA5GD6V++/VqXY/MvrdbuU9J1DUfHOsad4M0ixRL7XL2DTrYyTHb5s0iomcLnG5h0Br+mTQ9Pj0rRbDS4lwlpaxQKPQKoH9K/n4+DX7EX7RXjhz4l0qF/AWoaNqsMFq+vWup6fdR3QTz45Y2itnMQUKCJGZMMUAOWXN/xd4i/wCChXhKXUp/+FpfH7VNH0qEXFxrdreeJoLFYvKEjuWukhdFQEhi6KPlJGVwx2hTjTVoIwqVJVXeTP058JftkfFrX/8AgoL4j/ZQuvD/AIUTwjosTzR3sdpcjUmUWkMy7pDOYvvTY4iHGO/NfSnx08GRfET4MeOfAkzSKmv+Hr/Ty0WN6+ZA6grkEZBORkHmv55vBmp/tS+LfE2p/Fv4eX/xV1rxCq+RqfifRZdRub0LsUbJryEmTGxEGGb7qr2ArtpvHv8AwUPRNN8/xp+0Wqa43labv1HXAL5jG0u2HLfvT5aO+Fz8qsegJqiD9Zv+CVeT+w/4FYjrdawf/Klc19AeN/hD4R+IPjDwZ428Ri9kvvAd7PqOkxxTBIftEsRiLyLjL4RmwMgfMSQeMfz/ANvrP7b3wX8GG3tNU+OPgTwnpD7THHcavpenWbzSbsYBSKMu8me25nzyTWH/AMNYftT/APRynxV/8LPUf/j1Aj+kTXNb0nw1o194g13ULew07TbeS6urq4kEcUMSKWZ2Y8KAASSa/N7/AIJe/tN+Bde+Lfxj+Gk1/DaXHjTxbf8AjHw9JO5RtQSaRvNiCsow6osThc7iGf5cITX5geLvjp8bfiBpT6F48+MfjjxJpsjK72er+Ibu8gZlOVJjlkZSQQCDjg1x1hf32l31vqemXs9neWcqT29xBIY5YZUIZXRlwVYEAgg5BANOw7H9K3x2+Cmm/HTw3ovhzU9an0tNG8R6Z4hSWGFZGkaznWXyuSNofaV3A5Gc4PSu38ReItC8IaDf+JvEuq2umaTpVu91eXl1KscUEKKSzszEAAAdTX4B+Hv+Ck37bnhjSLbRNM+POoy21pEsMbX+laffTlVGBvmuLd5XPHLMxJ7muD+Mf7Wn7Rnx+s4dL+LXxW1bXNPhO5bBVitLRmyCGeC3SON2BAwzKSOcEZNFugWPub9ir9szwLrn7eHxJ1bXri30jSvivcG20e+upTGkktvJsso2DKNjSxE/eI+fagyzCv0u+Nfwzt/jN8JfFnwrudXfS4vFOlT6ab2OLzTb+YpAkCbl3Y64yM+or+ZDJr6E8Bf8FA/2xfhroMHhrwp8c9YXT7YbYY9RtLTU2jXsqyXcUrhR0C7sAcAAUuW2wPU/oP0HSbbwz4d0/RIpgbfS7OK1WRgFykaBdxA4HAzX4n/txftZ+GfEv7U3jTUvCNgNX02x0uHwtDfQXmyOZoS5lkX5DlRJK6DnBCZBIIrxf4lft4/tcfFzw7P4T8dfGzVrnSboFLi1srW105Z0IIKSG0ijLoQSCjEqe4rwPn1NZV8PTxNN0qquma0K08PNVKejR/R1+xO5k/ZL+E8jKV3+FbB8H3iBr41/4K4+Pl+G3xP+D3iWTRzqSpputx+T5/lZy9r/ABbW9fSvzX0X9pX9o3w3pNnoHh34/wDxI0vTNPhS2tLKy8V38FvbxKMLHHGkoVFAAAUAACue8c/Fb4ofE97OT4lfEjxT4tfThItm2u6xcX5tg+3eIzM7bN2xc4xnaM9BRVo069N0qivF6MmlVlRqKrDdanv0f7bFpF0+F7/+Dr/7RX6Jf8EhvEY8XfBn4h+I1sfsi33jy4lEPmeZszY2hxuwM9fSvxIrtPBXxs+M3w10ybRfhz8XPGnhXT7ic3U1pomv3djDJMVVTIyQyKpcqijcRnCgdhXJg8owWXyc8NDlb03f6s7MXmOJxsVGtK6R+23/AAVK1hvD37K11rwtTcDT/EGkzmMPt3YuV43YOPrivkv/AIJz/Gx/jP8AtjWl4fDh0v8As7wdqKEfavO3Zmt+fuLjr718C+LPj78dvHuiy+G/HXxq8eeI9InZHlsNW8SXl5bOykMpaKWRlJBAIJHBGawfBvj7x18OtWbX/h74017wvqbwtbNe6NqM1lcNExBaMyQsrbSVUlc4JUeldE8HRqVo4iS9+N0n2uc8MTUhRlQi/dla/wAj+nXxQC3hrVwBkmxuAB/2zavkb/gks7S/sd6PMUKh9Y1Ij8JyP6V+PD/tWftRyo0cn7SfxTdHBVlbxjqJBB6gjzqyPCfx9+OvgHRYvDfgX41ePPDmkQM7xWGkeI7yztkZiWYrFFIqgkkkkDknNdFupzn7P/Hz4pJ8K/8AgoN8DvttxHBp3jLQNT8M3LyzbEDSzRvB14ZjMsSAf9NOOTg/ZEv+qf8A3T/Kv5jPE3xj+LvjXV9K8QeMvip4w17VNCkE2l32p65dXVxYSBlcNBJI5aJtyI2VIOVB6gV0n/DV/wC1L0/4aV+Kv/hZaj/8ep2HY/Wb/glxI8snx43RFPK+Il7Cc9yuc/zr61+MXwg8HfHTwPN8O/HsV1LolzeWd5cQ28ojMxtp0nRGJB+QtGoYDBIyMjrX85Phj47fG/wT/aB8GfGTxzoH9rXb3+of2X4ivLX7Xcv96aXy5B5kh7u2SfWtz/hrD9qb/o5b4q/+FlqP/wAepJW2Bps/pNAitoQMqkUS4yTgKoHr9K/Ob9m34l6P8Uf+CsPxb1vw5q6apo9p4QuNPsrmM5jKwS6bHKqHAyvnCbDcg5yCRivy58QftF/tB+LdJudB8V/Hb4h61pl5GYrmy1DxRfXMEyEYKvHJKVYH0Irm/BfxB8e/DbVZNd+HfjfX/C2pTQNayXui6lNYzvAzKzRmSFlYoWRCVzglVPYUWT6hY/pV+Mys3wj8ZqoJJ0G+wB3/AHD18/8A/BLKUz/sSeB5tm3fdawcZ/6iVxX4t3X7U37Tl9bS2V7+0b8ULi3nRo5YpfF+oOkiEYKspmwQRwQazvCv7QXx68C6Hb+GPBHxu8f+HtGtC5t9O0rxLe2lrCXcu+yKKRUXczMxwOSSTyafKFj9jfE/xUbwD/wVa0LwddXEy2Hj74bW+mmNQNhuorm9nhdieRhY5lGO8nTuPs3WgTo1+AMk20v/AKAa/mU1b4v/ABa17xbY+P8AXfij4u1HxRpcaxWOt3et3M1/aopYqsVwzmRAC7kBWGC7eprpm/au/akdSj/tKfFRlYYIPjLUSCP+/wBRYLH6R/8ABGT42eGr7wX4s+CN/qbQa7a6mdc0+1nnyJbSSGKOQQgn+CSMswAwPOB5ya+1v2hv2edE/aFsfBljrWv3elDwb4ssPFcDW0SuZ5LbePJbJG1WDkZHI4ODX84Oha/rvhbV7XxB4Z1q/wBI1SyfzLa+sLl7e4gfBG5JEIZTgkZBHWvpBP8Agpn+3Gmn/wBmD473Xk+X5e46HphlxjH+tNtvz/tbs+9KySsDuz+gG2u7W681bW4jl8iQwybGB2OMZU+hGRxX4vftC/tRf8KN/an+L+gP4GOsG78QLceb/aX2faDbxcbfKfP1zXyLpH7Sf7RHh6Ga20D4+fEbTYbm4lu5o7PxVfQrJPI26SVgkoBdmJLMeSTk1xniLxP4j8Ya1deJPFviDUtb1e+YPdX+o3UlzczsAFBeWQlmIAAySeABXPisHRx1P2OIjePY3w2IqYWp7Sk7M/WL/glz8Xf+F0/HX4k+LE8Oto6x+H9OgMJu/tHIml53bE/LFfof8R/Aei/FHwD4g+HHiSS6j0rxLp0+l3rWsgSYQTIUfYxBAOCecGv5o/A/xR+Jvwynu7n4bfETxP4Tmv1RLqTQ9XuLBp1UkqJDC6lgCxwDnGT611v/AA1h+1N/0cr8Vf8Aws9R/wDj1aUMPTw1NUqStFbGdWrOvN1J6tn9HPg3wlofgHwlo3gjwxam20jQLGDTbGEsW8uCJAiLk9cKor87/wBpv9qnwZ8Pf+ClnwxOoa5ax6F4U0t9K1+9SdHS2e+EoMcvH7sRkWsjNuBCnnAzn80rj9qb9py8iaC7/aN+KM8TjaySeL9QZWHoQZua8ymnluJXuJ5pJJZWLu7klmYnJJJ6knvWmnUix/UwWs9b0ota3Uc1rfQHZNEwZXR14ZSOCMHrXCfs9fBfSf2evg/4e+EOianJqNpoEUsa3clusLTtJK8jOyLwCWck88nJ71+A/wAI/wBsz9p74F6P/wAI98MPjBrGl6UP9XYTxwX1tD1P7qK6SRIgSSTsAyetdZ4m/wCCkH7bHi7RrnQdX+PGpR2t3GYpTp+mWFhNtPB2zW0EciH3VgadgsfXX/BSv9p/wb4f/az+ENppNzcXs/wpvU1XWZbC4XMZmuraSS24OS/k2x3IcDbMoyckD9QvCfirw/448Nab4v8ACuq2+paRq9tHd2d1buHjlidQVYEexr+XS5vLm9uZby8uZZ7i4kaWWWVi7yOxyzMx5JJJJJ616x8Gv2uf2jf2f7GfSfhJ8VtV0TTrg7msHjhvLRGySWSC5SSONiWOWRQW4yTgUrWBn71fA74CeGv2er7x7f2Piae9PxG8YXXiWRbpEiFvPckf6PHg/MAQcHqc4xxXif8AwVnkaD9j3VrhVY+VrOmN8pwR+/ABz25Ir8kPiV+2t+1P8Wr7R9R8bfGzxBJcaBM1zpr6a0elfZ5iNvmgWaRAyBSQHILAMwBAY54/xZ8fvjr490WXw346+NXjzxHpE7I8thq3iO8vLZ2UhlLRSyMpIIBBI4IzRYD+jD4I/FLwn8Zvhb4d+IngzVoL/T9VsYpC0TgmKUKBJE4H3XRgVZTyCCK5j4S/s4aL8KPjB8U/jBZeI7u/vPifeWdzNaSQhI7FLeNlCKQSXLM7sWOMAqMcZP8AP58Iv2hfjT8BtRk1P4R/EjWPDbzndPBbyh7WdsY3SW8gaKQgDgshI7V7HP8A8FP/ANua4haCT46yBWGCU8O6Sjfgy2oI+oNFhH6Wf8FWfjD4Q8Afs6r4P1S9hm1vxLq9g9jpiyhZZ4rW5jnlfoSqARqC2MbnUd6/O/Xv2/7bWfDN54ej+EZgN1atbCY67v2ZXG7b9nGfpkV8ueNfHnjX4j+IJ/Ffj7xXqviHWLniS91K6e4lK5JChnJ2qCThRgDPAFYWTXFi8swuOlGeIhdx2OzD4ythYuNJ2vuft7+z9/wTv/Y2+JXwJ+HfxC8X/Bn7ZrniTwtpeq6jcf8ACQ6rH5tzPaxySPsjuVRcsxOFUAZ4AFfGv7WUnwO/ZC/aH1r4aeFPgNZaj4fbS7G6t7a41edjFI4bewecTOckD+LAxXyrpH7TH7SHh/SrPQtB/aC+JWm6bp0EdrZ2Vn4sv4YLaBFCpHHGkoVEVQAFAAAAArkfF/jnxr8QdYPiHx74w1vxLqpjWE32sahLeXBjXO1PMlZm2jJwM4GTXRWw1PEQ9nUWn3fkY0qs6M+eO59J3P7bvhmLw9faBoPwOh0pLyB4Q0OtDCbhjOBbjP0yK/Qz9nr/AIJ5fscfE74D/Dz4ieMPg19s1zxJ4Z03VNQuP+Eh1WLzbia3R5H2R3KouWYnCqAM8AV+Im+vSNH/AGmf2jvD2lWeg6B+0D8StM0zToEtbOys/Fd/DBbQooVI440lCoiqAAoAAAAFYYTL8NgbuhG199W/zNMTi6uKt7R3t5WPq/8Aa/t/gb+x9+0RqHw58H/Au0vvD82iWN5Daz6vO/lzO0m9w9wJnOdo43ADFefaN+3R4e8PReTofwShsU6bYNYCD9Levmbxh488cfEPVx4g+IHjLXPE2qCJYBfazqM17ceUpJVPMlZm2gscDOBk+tYeTWOJyXBYyTnXhdvzdvuvY1oZhiMPFRpu1vJH2QP+Chw/6JM//g9/+56X/h4hJ/0SU/8Ag9/+56+Nd9O8w+orl/1ayr/n1+L/AMzo/trGfz/gj6A+Dn7Wsnwi+A3iz4K2/geW+n8TT6lcRazFrBtms2u9PW0BEQhYsU278iRc5xx1r2rwR+3N4D8e3fxG8LfE3SZvCOheOLN3W6fVrm58krpcFitmj29o7w72ieYziGQLlkMTZ3UUV7h5BP4u/wCCgPgPwd8Ury+8B+CJfGOj299p97b6lJqktkbgwaU9myBZrZpcBpmO9wCdn3ec0vxB/wCCgngrU9A8J+N/D/g28m8ax22twPpX9v3MdlozzQxWsT3SfZkj1EPGhlVVZfLOQTkggooA8b+Hn7Uvw6+G3hH/AIQXRvhN4vk0m318+JrJx8QpLK8jvGszauslxZ2cLNEV5Cp5bA5Bcg4r0Gx/4KOQ6Z4hbxNY/Bmf7ZqeqWuq60s/ilpYpnt7BrRFtFNt/ooJKOSTKTtZf4gVKKAPMPGP7W914w+FN98Mbrwdcqb3wf4e8LG+l1oyhZdMvnupLwxGEZafeqFd2V2Al36D57oooAKKKKACiiigAooooAKKKKACiiigAooooAKKKKACiiigAooooAKKKKACiiigAooooAKKKKACiiigAooooAMn1oyfWiigAooooAKKKKACiiigAooooAKKKKACiiigAooooAKKKKACiiigAoooo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076327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Quizz </a:t>
            </a:r>
            <a:r>
              <a:rPr lang="fr-FR" dirty="0" err="1"/>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33</a:t>
            </a:fld>
            <a:endParaRPr lang="fr-FR" dirty="0"/>
          </a:p>
        </p:txBody>
      </p:sp>
      <p:sp>
        <p:nvSpPr>
          <p:cNvPr id="3" name="Espace réservé du contenu 2"/>
          <p:cNvSpPr>
            <a:spLocks noGrp="1"/>
          </p:cNvSpPr>
          <p:nvPr>
            <p:ph idx="1"/>
          </p:nvPr>
        </p:nvSpPr>
        <p:spPr/>
        <p:txBody>
          <a:bodyPr>
            <a:normAutofit/>
          </a:bodyPr>
          <a:lstStyle/>
          <a:p>
            <a:pPr marL="0" indent="0" algn="ctr">
              <a:buNone/>
            </a:pPr>
            <a:r>
              <a:rPr lang="fr-FR" sz="2800" dirty="0">
                <a:latin typeface="BNPP Slab Serif Extra Bold" pitchFamily="50" charset="0"/>
              </a:rPr>
              <a:t>On peut tout à fait avoir une couverture partielle du code par des tests</a:t>
            </a:r>
            <a:endParaRPr lang="fr-FR" sz="2000" dirty="0">
              <a:latin typeface="BNPP Slab Serif Extra Bold" pitchFamily="50" charset="0"/>
            </a:endParaRPr>
          </a:p>
        </p:txBody>
      </p:sp>
      <p:pic>
        <p:nvPicPr>
          <p:cNvPr id="7170" name="Picture 2" descr="Résultat de recherche d'images pour &quot;mythe reali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238" y="1851670"/>
            <a:ext cx="3816425" cy="2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240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Quizz </a:t>
            </a:r>
            <a:r>
              <a:rPr lang="fr-FR" dirty="0" err="1"/>
              <a:t>Testing</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34</a:t>
            </a:fld>
            <a:endParaRPr lang="fr-FR" dirty="0"/>
          </a:p>
        </p:txBody>
      </p:sp>
      <p:sp>
        <p:nvSpPr>
          <p:cNvPr id="3" name="Espace réservé du contenu 2"/>
          <p:cNvSpPr>
            <a:spLocks noGrp="1"/>
          </p:cNvSpPr>
          <p:nvPr>
            <p:ph idx="1"/>
          </p:nvPr>
        </p:nvSpPr>
        <p:spPr>
          <a:xfrm>
            <a:off x="2843813" y="852985"/>
            <a:ext cx="5832649" cy="3588847"/>
          </a:xfrm>
        </p:spPr>
        <p:txBody>
          <a:bodyPr>
            <a:normAutofit/>
          </a:bodyPr>
          <a:lstStyle/>
          <a:p>
            <a:pPr marL="0" indent="0" algn="ctr">
              <a:buNone/>
            </a:pPr>
            <a:r>
              <a:rPr lang="fr-FR" sz="2800" dirty="0">
                <a:latin typeface="BNPP Slab Serif Extra Bold" pitchFamily="50" charset="0"/>
              </a:rPr>
              <a:t>On peut tout à fait avoir une couverture partielle du code par des tests</a:t>
            </a:r>
            <a:endParaRPr lang="fr-FR" sz="2000" dirty="0">
              <a:latin typeface="BNPP Slab Serif Extra Bold" pitchFamily="50" charset="0"/>
            </a:endParaRPr>
          </a:p>
        </p:txBody>
      </p:sp>
      <p:sp>
        <p:nvSpPr>
          <p:cNvPr id="7" name="ZoneTexte 6"/>
          <p:cNvSpPr txBox="1"/>
          <p:nvPr/>
        </p:nvSpPr>
        <p:spPr>
          <a:xfrm>
            <a:off x="2843813" y="2319723"/>
            <a:ext cx="5832649" cy="1476166"/>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oAutofit/>
          </a:bodyPr>
          <a:lstStyle/>
          <a:p>
            <a:pPr algn="ctr"/>
            <a:r>
              <a:rPr lang="fr-FR" sz="3200" dirty="0">
                <a:solidFill>
                  <a:schemeClr val="bg1">
                    <a:lumMod val="50000"/>
                  </a:schemeClr>
                </a:solidFill>
                <a:latin typeface="BNPP Slab Serif Extra Bold" pitchFamily="50" charset="0"/>
              </a:rPr>
              <a:t>Si la couverture de tests apporte la </a:t>
            </a:r>
            <a:r>
              <a:rPr lang="fr-FR" sz="3200" dirty="0">
                <a:solidFill>
                  <a:schemeClr val="accent1"/>
                </a:solidFill>
                <a:latin typeface="BNPP Slab Serif Extra Bold" pitchFamily="50" charset="0"/>
              </a:rPr>
              <a:t>confiance</a:t>
            </a:r>
            <a:r>
              <a:rPr lang="fr-FR" sz="3200" dirty="0">
                <a:solidFill>
                  <a:schemeClr val="bg1">
                    <a:lumMod val="50000"/>
                  </a:schemeClr>
                </a:solidFill>
                <a:latin typeface="BNPP Slab Serif Extra Bold" pitchFamily="50" charset="0"/>
              </a:rPr>
              <a:t> suffisante dans l’application</a:t>
            </a:r>
          </a:p>
        </p:txBody>
      </p:sp>
      <p:sp>
        <p:nvSpPr>
          <p:cNvPr id="10" name="Rectangle à coins arrondis 9"/>
          <p:cNvSpPr/>
          <p:nvPr/>
        </p:nvSpPr>
        <p:spPr>
          <a:xfrm>
            <a:off x="718733" y="1131590"/>
            <a:ext cx="1872208" cy="648072"/>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800" dirty="0">
                <a:solidFill>
                  <a:schemeClr val="tx1"/>
                </a:solidFill>
                <a:latin typeface="BNPP Slab Serif Extra Bold" pitchFamily="50" charset="0"/>
              </a:rPr>
              <a:t>Réalité</a:t>
            </a:r>
          </a:p>
        </p:txBody>
      </p:sp>
    </p:spTree>
    <p:extLst>
      <p:ext uri="{BB962C8B-B14F-4D97-AF65-F5344CB8AC3E}">
        <p14:creationId xmlns:p14="http://schemas.microsoft.com/office/powerpoint/2010/main" val="3587240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a:t>L’application en java</a:t>
            </a:r>
          </a:p>
        </p:txBody>
      </p:sp>
      <p:sp>
        <p:nvSpPr>
          <p:cNvPr id="4" name="Espace réservé du pied de page 3"/>
          <p:cNvSpPr>
            <a:spLocks noGrp="1"/>
          </p:cNvSpPr>
          <p:nvPr>
            <p:ph type="ftr" sz="quarter" idx="11"/>
          </p:nvPr>
        </p:nvSpPr>
        <p:spPr/>
        <p:txBody>
          <a:bodyPr/>
          <a:lstStyle/>
          <a:p>
            <a:pPr>
              <a:defRPr/>
            </a:pPr>
            <a:r>
              <a:rPr lang="fr-FR" dirty="0"/>
              <a:t>Notions d'architecture</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35</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err="1"/>
              <a:t>junit</a:t>
            </a:r>
            <a:endParaRPr lang="fr-FR" sz="1800" b="0" i="1" dirty="0"/>
          </a:p>
        </p:txBody>
      </p:sp>
    </p:spTree>
    <p:extLst>
      <p:ext uri="{BB962C8B-B14F-4D97-AF65-F5344CB8AC3E}">
        <p14:creationId xmlns:p14="http://schemas.microsoft.com/office/powerpoint/2010/main" val="435809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TDD en Java avec JUnit</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36</a:t>
            </a:fld>
            <a:endParaRPr lang="fr-FR" dirty="0"/>
          </a:p>
        </p:txBody>
      </p:sp>
      <p:sp>
        <p:nvSpPr>
          <p:cNvPr id="3" name="Espace réservé du contenu 2"/>
          <p:cNvSpPr>
            <a:spLocks noGrp="1"/>
          </p:cNvSpPr>
          <p:nvPr>
            <p:ph idx="1"/>
          </p:nvPr>
        </p:nvSpPr>
        <p:spPr/>
        <p:txBody>
          <a:bodyPr>
            <a:normAutofit/>
          </a:bodyPr>
          <a:lstStyle/>
          <a:p>
            <a:r>
              <a:rPr lang="fr-FR" dirty="0">
                <a:hlinkClick r:id="rId2"/>
              </a:rPr>
              <a:t>JUnit </a:t>
            </a:r>
            <a:r>
              <a:rPr lang="fr-FR" dirty="0"/>
              <a:t>est un </a:t>
            </a:r>
            <a:r>
              <a:rPr lang="fr-FR" dirty="0" err="1"/>
              <a:t>framework</a:t>
            </a:r>
            <a:r>
              <a:rPr lang="fr-FR" dirty="0"/>
              <a:t> de tests unitaires en Java (</a:t>
            </a:r>
            <a:r>
              <a:rPr lang="fr-FR" dirty="0" err="1"/>
              <a:t>JavaUnit</a:t>
            </a:r>
            <a:r>
              <a:rPr lang="fr-FR" dirty="0"/>
              <a:t>)</a:t>
            </a:r>
            <a:br>
              <a:rPr lang="fr-FR" dirty="0"/>
            </a:br>
            <a:r>
              <a:rPr lang="fr-FR" dirty="0"/>
              <a:t>On utilisera la version 4 du </a:t>
            </a:r>
            <a:r>
              <a:rPr lang="fr-FR" dirty="0" err="1"/>
              <a:t>framework</a:t>
            </a:r>
            <a:r>
              <a:rPr lang="fr-FR" dirty="0"/>
              <a:t> (en parlant un peu de la 5)</a:t>
            </a:r>
          </a:p>
          <a:p>
            <a:endParaRPr lang="fr-FR" dirty="0"/>
          </a:p>
          <a:p>
            <a:r>
              <a:rPr lang="fr-FR" dirty="0"/>
              <a:t>Il va permettre d’écrire des Tests qui pourront être joués facilement (et rapidement)</a:t>
            </a:r>
          </a:p>
          <a:p>
            <a:pPr lvl="1"/>
            <a:r>
              <a:rPr lang="fr-FR" dirty="0"/>
              <a:t>Depuis un IDE</a:t>
            </a:r>
          </a:p>
          <a:p>
            <a:pPr lvl="1"/>
            <a:r>
              <a:rPr lang="fr-FR" dirty="0"/>
              <a:t>Depuis une PIC</a:t>
            </a:r>
          </a:p>
          <a:p>
            <a:pPr lvl="1"/>
            <a:r>
              <a:rPr lang="fr-FR" dirty="0"/>
              <a:t>Avec </a:t>
            </a:r>
            <a:r>
              <a:rPr lang="fr-FR" dirty="0" err="1"/>
              <a:t>Maven</a:t>
            </a:r>
            <a:r>
              <a:rPr lang="fr-FR" dirty="0"/>
              <a:t>…</a:t>
            </a:r>
          </a:p>
          <a:p>
            <a:pPr lvl="1"/>
            <a:endParaRPr lang="fr-FR" dirty="0"/>
          </a:p>
          <a:p>
            <a:r>
              <a:rPr lang="fr-FR" dirty="0"/>
              <a:t>Pour écrire un test il suffit </a:t>
            </a:r>
          </a:p>
          <a:p>
            <a:pPr lvl="1"/>
            <a:r>
              <a:rPr lang="fr-FR" dirty="0"/>
              <a:t>D’une clase Java</a:t>
            </a:r>
          </a:p>
          <a:p>
            <a:pPr lvl="1"/>
            <a:r>
              <a:rPr lang="fr-FR" dirty="0"/>
              <a:t>De quelques annotations (@Test, @</a:t>
            </a:r>
            <a:r>
              <a:rPr lang="fr-FR" dirty="0" err="1"/>
              <a:t>Before</a:t>
            </a:r>
            <a:r>
              <a:rPr lang="fr-FR" dirty="0"/>
              <a:t>…)</a:t>
            </a:r>
          </a:p>
        </p:txBody>
      </p:sp>
    </p:spTree>
    <p:extLst>
      <p:ext uri="{BB962C8B-B14F-4D97-AF65-F5344CB8AC3E}">
        <p14:creationId xmlns:p14="http://schemas.microsoft.com/office/powerpoint/2010/main" val="3762452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TDD en Java avec JUnit</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37</a:t>
            </a:fld>
            <a:endParaRPr lang="fr-FR" dirty="0"/>
          </a:p>
        </p:txBody>
      </p:sp>
      <p:sp>
        <p:nvSpPr>
          <p:cNvPr id="3" name="Espace réservé du contenu 2"/>
          <p:cNvSpPr>
            <a:spLocks noGrp="1"/>
          </p:cNvSpPr>
          <p:nvPr>
            <p:ph idx="1"/>
          </p:nvPr>
        </p:nvSpPr>
        <p:spPr/>
        <p:txBody>
          <a:bodyPr>
            <a:normAutofit/>
          </a:bodyPr>
          <a:lstStyle/>
          <a:p>
            <a:r>
              <a:rPr lang="fr-FR" dirty="0"/>
              <a:t>En général</a:t>
            </a:r>
          </a:p>
          <a:p>
            <a:pPr lvl="1"/>
            <a:r>
              <a:rPr lang="fr-FR" dirty="0"/>
              <a:t>Le code de test est dans le même projet/module que le code applicatif</a:t>
            </a:r>
          </a:p>
          <a:p>
            <a:pPr lvl="1"/>
            <a:r>
              <a:rPr lang="fr-FR" dirty="0"/>
              <a:t>Si on utilise </a:t>
            </a:r>
            <a:r>
              <a:rPr lang="fr-FR" dirty="0" err="1"/>
              <a:t>Maven</a:t>
            </a:r>
            <a:r>
              <a:rPr lang="fr-FR" dirty="0"/>
              <a:t>, le code de test va se trouver dans </a:t>
            </a:r>
            <a:r>
              <a:rPr lang="fr-FR" i="1" dirty="0" err="1"/>
              <a:t>src</a:t>
            </a:r>
            <a:r>
              <a:rPr lang="fr-FR" i="1" dirty="0"/>
              <a:t>/test/java</a:t>
            </a:r>
          </a:p>
          <a:p>
            <a:pPr lvl="1"/>
            <a:endParaRPr lang="fr-FR" dirty="0"/>
          </a:p>
          <a:p>
            <a:r>
              <a:rPr lang="fr-FR" dirty="0"/>
              <a:t>Une classe de test, c’est une classe java normale </a:t>
            </a:r>
            <a:r>
              <a:rPr lang="fr-FR" dirty="0">
                <a:sym typeface="Wingdings" panose="05000000000000000000" pitchFamily="2" charset="2"/>
              </a:rPr>
              <a:t> une classe </a:t>
            </a:r>
            <a:r>
              <a:rPr lang="fr-FR" dirty="0" err="1">
                <a:sym typeface="Wingdings" panose="05000000000000000000" pitchFamily="2" charset="2"/>
              </a:rPr>
              <a:t>JUnit</a:t>
            </a:r>
            <a:endParaRPr lang="fr-FR" dirty="0"/>
          </a:p>
          <a:p>
            <a:endParaRPr lang="fr-FR" dirty="0"/>
          </a:p>
          <a:p>
            <a:endParaRPr lang="fr-FR" dirty="0"/>
          </a:p>
          <a:p>
            <a:pPr marL="0" indent="0">
              <a:buNone/>
            </a:pPr>
            <a:r>
              <a:rPr lang="fr-FR" sz="1400" dirty="0"/>
              <a:t>Ps: il existe plusieurs conventions de nommage pour les tests, nous utiliserons celles de </a:t>
            </a:r>
            <a:r>
              <a:rPr lang="fr-FR" sz="1400" dirty="0">
                <a:hlinkClick r:id="rId3"/>
              </a:rPr>
              <a:t>Roy </a:t>
            </a:r>
            <a:r>
              <a:rPr lang="fr-FR" sz="1400" dirty="0" err="1">
                <a:hlinkClick r:id="rId3"/>
              </a:rPr>
              <a:t>Osherove</a:t>
            </a:r>
            <a:endParaRPr lang="fr-FR" sz="1400" dirty="0"/>
          </a:p>
          <a:p>
            <a:pPr lvl="1"/>
            <a:endParaRPr lang="fr-FR" dirty="0"/>
          </a:p>
          <a:p>
            <a:r>
              <a:rPr lang="fr-FR" dirty="0"/>
              <a:t>Pour une clases on utilisera un nommage  [</a:t>
            </a:r>
            <a:r>
              <a:rPr lang="fr-FR" dirty="0" err="1"/>
              <a:t>ChoseATester</a:t>
            </a:r>
            <a:r>
              <a:rPr lang="fr-FR" dirty="0"/>
              <a:t>]</a:t>
            </a:r>
            <a:r>
              <a:rPr lang="fr-FR" b="1" dirty="0"/>
              <a:t>Test</a:t>
            </a:r>
          </a:p>
          <a:p>
            <a:pPr lvl="1"/>
            <a:r>
              <a:rPr lang="fr-FR" b="1" dirty="0" err="1"/>
              <a:t>MySuperListTest</a:t>
            </a:r>
            <a:r>
              <a:rPr lang="fr-FR" b="1" dirty="0"/>
              <a:t> </a:t>
            </a:r>
            <a:r>
              <a:rPr lang="fr-FR" b="1" dirty="0">
                <a:sym typeface="Wingdings" panose="05000000000000000000" pitchFamily="2" charset="2"/>
              </a:rPr>
              <a:t></a:t>
            </a:r>
            <a:r>
              <a:rPr lang="fr-FR" dirty="0">
                <a:sym typeface="Wingdings" panose="05000000000000000000" pitchFamily="2" charset="2"/>
              </a:rPr>
              <a:t>test d’une classe</a:t>
            </a:r>
            <a:endParaRPr lang="fr-FR" b="1" dirty="0"/>
          </a:p>
          <a:p>
            <a:pPr lvl="1"/>
            <a:r>
              <a:rPr lang="fr-FR" b="1" dirty="0" err="1"/>
              <a:t>RegistrationProcessTest</a:t>
            </a:r>
            <a:r>
              <a:rPr lang="fr-FR" b="1" dirty="0"/>
              <a:t> </a:t>
            </a:r>
            <a:r>
              <a:rPr lang="fr-FR" b="1" dirty="0">
                <a:sym typeface="Wingdings" panose="05000000000000000000" pitchFamily="2" charset="2"/>
              </a:rPr>
              <a:t> </a:t>
            </a:r>
            <a:r>
              <a:rPr lang="fr-FR" dirty="0">
                <a:sym typeface="Wingdings" panose="05000000000000000000" pitchFamily="2" charset="2"/>
              </a:rPr>
              <a:t>test d’une fonctionnalité</a:t>
            </a:r>
            <a:endParaRPr lang="fr-FR" b="1" dirty="0"/>
          </a:p>
          <a:p>
            <a:endParaRPr lang="fr-FR" dirty="0"/>
          </a:p>
          <a:p>
            <a:pPr marL="0" indent="0">
              <a:buNone/>
            </a:pPr>
            <a:endParaRPr lang="fr-FR" sz="1400" dirty="0"/>
          </a:p>
          <a:p>
            <a:pPr marL="0" indent="0">
              <a:buNone/>
            </a:pPr>
            <a:endParaRPr lang="fr-FR" sz="1400" dirty="0"/>
          </a:p>
        </p:txBody>
      </p:sp>
      <p:sp>
        <p:nvSpPr>
          <p:cNvPr id="2" name="Rectangle 1"/>
          <p:cNvSpPr>
            <a:spLocks noChangeArrowheads="1"/>
          </p:cNvSpPr>
          <p:nvPr/>
        </p:nvSpPr>
        <p:spPr bwMode="auto">
          <a:xfrm>
            <a:off x="529261" y="2427735"/>
            <a:ext cx="532859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class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SomeFeatureTest</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65008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Anatomie &amp; vocabulaire</a:t>
            </a:r>
            <a:endParaRPr lang="fr-FR" sz="2400"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38</a:t>
            </a:fld>
            <a:endParaRPr lang="fr-FR" dirty="0"/>
          </a:p>
        </p:txBody>
      </p:sp>
      <p:sp>
        <p:nvSpPr>
          <p:cNvPr id="19" name="Rectangle à coins arrondis 18"/>
          <p:cNvSpPr/>
          <p:nvPr/>
        </p:nvSpPr>
        <p:spPr>
          <a:xfrm>
            <a:off x="2843811" y="1232997"/>
            <a:ext cx="3312368" cy="643874"/>
          </a:xfrm>
          <a:prstGeom prst="roundRect">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2400" dirty="0">
                <a:solidFill>
                  <a:schemeClr val="tx1"/>
                </a:solidFill>
                <a:latin typeface="BNPP Sans Extra Bold" pitchFamily="50" charset="0"/>
              </a:rPr>
              <a:t>Assertion</a:t>
            </a:r>
            <a:endParaRPr lang="fr-FR" dirty="0">
              <a:solidFill>
                <a:schemeClr val="tx1"/>
              </a:solidFill>
              <a:latin typeface="BNPP Sans Extra Bold" pitchFamily="50" charset="0"/>
            </a:endParaRPr>
          </a:p>
        </p:txBody>
      </p:sp>
      <p:cxnSp>
        <p:nvCxnSpPr>
          <p:cNvPr id="9" name="Connecteur droit avec flèche 8"/>
          <p:cNvCxnSpPr>
            <a:stCxn id="19" idx="2"/>
            <a:endCxn id="22" idx="0"/>
          </p:cNvCxnSpPr>
          <p:nvPr/>
        </p:nvCxnSpPr>
        <p:spPr>
          <a:xfrm flipH="1">
            <a:off x="2366017" y="1876871"/>
            <a:ext cx="2133978" cy="127094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2" name="Rectangle 21"/>
          <p:cNvSpPr/>
          <p:nvPr/>
        </p:nvSpPr>
        <p:spPr>
          <a:xfrm>
            <a:off x="664083" y="3147814"/>
            <a:ext cx="3403867" cy="923330"/>
          </a:xfrm>
          <a:prstGeom prst="rect">
            <a:avLst/>
          </a:prstGeom>
          <a:noFill/>
        </p:spPr>
        <p:txBody>
          <a:bodyPr wrap="square" lIns="91440" tIns="45720" rIns="91440" bIns="45720">
            <a:spAutoFit/>
          </a:bodyPr>
          <a:lstStyle/>
          <a:p>
            <a:pPr algn="ctr"/>
            <a:r>
              <a:rPr lang="fr-FR" sz="5400" b="1" dirty="0">
                <a:ln w="19050">
                  <a:solidFill>
                    <a:schemeClr val="tx2">
                      <a:tint val="1000"/>
                    </a:schemeClr>
                  </a:solidFill>
                  <a:prstDash val="solid"/>
                </a:ln>
                <a:solidFill>
                  <a:schemeClr val="accent1"/>
                </a:solidFill>
                <a:effectLst>
                  <a:outerShdw blurRad="50000" dist="50800" dir="7500000" algn="tl">
                    <a:srgbClr val="000000">
                      <a:shade val="5000"/>
                      <a:alpha val="35000"/>
                    </a:srgbClr>
                  </a:outerShdw>
                </a:effectLst>
              </a:rPr>
              <a:t>Test </a:t>
            </a:r>
            <a:r>
              <a:rPr lang="fr-FR" sz="5400" b="1" dirty="0" err="1">
                <a:ln w="19050">
                  <a:solidFill>
                    <a:schemeClr val="tx2">
                      <a:tint val="1000"/>
                    </a:schemeClr>
                  </a:solidFill>
                  <a:prstDash val="solid"/>
                </a:ln>
                <a:solidFill>
                  <a:schemeClr val="accent1"/>
                </a:solidFill>
                <a:effectLst>
                  <a:outerShdw blurRad="50000" dist="50800" dir="7500000" algn="tl">
                    <a:srgbClr val="000000">
                      <a:shade val="5000"/>
                      <a:alpha val="35000"/>
                    </a:srgbClr>
                  </a:outerShdw>
                </a:effectLst>
              </a:rPr>
              <a:t>pass</a:t>
            </a:r>
            <a:endParaRPr lang="fr-FR" sz="5400" b="1" dirty="0">
              <a:ln w="19050">
                <a:solidFill>
                  <a:schemeClr val="tx2">
                    <a:tint val="1000"/>
                  </a:schemeClr>
                </a:solidFill>
                <a:prstDash val="solid"/>
              </a:ln>
              <a:solidFill>
                <a:schemeClr val="accent1"/>
              </a:solidFill>
              <a:effectLst>
                <a:outerShdw blurRad="50000" dist="50800" dir="7500000" algn="tl">
                  <a:srgbClr val="000000">
                    <a:shade val="5000"/>
                    <a:alpha val="35000"/>
                  </a:srgbClr>
                </a:outerShdw>
              </a:effectLst>
            </a:endParaRPr>
          </a:p>
        </p:txBody>
      </p:sp>
      <p:sp>
        <p:nvSpPr>
          <p:cNvPr id="23" name="Rectangle 22"/>
          <p:cNvSpPr/>
          <p:nvPr/>
        </p:nvSpPr>
        <p:spPr>
          <a:xfrm>
            <a:off x="5220077" y="3147814"/>
            <a:ext cx="3403867" cy="923330"/>
          </a:xfrm>
          <a:prstGeom prst="rect">
            <a:avLst/>
          </a:prstGeom>
          <a:noFill/>
        </p:spPr>
        <p:txBody>
          <a:bodyPr wrap="square" lIns="91440" tIns="45720" rIns="91440" bIns="45720">
            <a:spAutoFit/>
          </a:bodyPr>
          <a:lstStyle/>
          <a:p>
            <a:pPr algn="ctr"/>
            <a:r>
              <a:rPr lang="fr-FR" sz="5400" b="1" dirty="0">
                <a:ln w="19050">
                  <a:solidFill>
                    <a:schemeClr val="tx2">
                      <a:tint val="1000"/>
                    </a:schemeClr>
                  </a:solidFill>
                  <a:prstDash val="solid"/>
                </a:ln>
                <a:solidFill>
                  <a:schemeClr val="accent5"/>
                </a:solidFill>
                <a:effectLst>
                  <a:outerShdw blurRad="50000" dist="50800" dir="7500000" algn="tl">
                    <a:srgbClr val="000000">
                      <a:shade val="5000"/>
                      <a:alpha val="35000"/>
                    </a:srgbClr>
                  </a:outerShdw>
                </a:effectLst>
              </a:rPr>
              <a:t>Test </a:t>
            </a:r>
            <a:r>
              <a:rPr lang="fr-FR" sz="5400" b="1" dirty="0" err="1">
                <a:ln w="19050">
                  <a:solidFill>
                    <a:schemeClr val="tx2">
                      <a:tint val="1000"/>
                    </a:schemeClr>
                  </a:solidFill>
                  <a:prstDash val="solid"/>
                </a:ln>
                <a:solidFill>
                  <a:schemeClr val="accent5"/>
                </a:solidFill>
                <a:effectLst>
                  <a:outerShdw blurRad="50000" dist="50800" dir="7500000" algn="tl">
                    <a:srgbClr val="000000">
                      <a:shade val="5000"/>
                      <a:alpha val="35000"/>
                    </a:srgbClr>
                  </a:outerShdw>
                </a:effectLst>
              </a:rPr>
              <a:t>fail</a:t>
            </a:r>
            <a:endParaRPr lang="fr-FR" sz="5400" b="1" dirty="0">
              <a:ln w="19050">
                <a:solidFill>
                  <a:schemeClr val="tx2">
                    <a:tint val="1000"/>
                  </a:schemeClr>
                </a:solidFill>
                <a:prstDash val="solid"/>
              </a:ln>
              <a:solidFill>
                <a:schemeClr val="accent5"/>
              </a:solidFill>
              <a:effectLst>
                <a:outerShdw blurRad="50000" dist="50800" dir="7500000" algn="tl">
                  <a:srgbClr val="000000">
                    <a:shade val="5000"/>
                    <a:alpha val="35000"/>
                  </a:srgbClr>
                </a:outerShdw>
              </a:effectLst>
            </a:endParaRPr>
          </a:p>
        </p:txBody>
      </p:sp>
      <p:cxnSp>
        <p:nvCxnSpPr>
          <p:cNvPr id="24" name="Connecteur droit avec flèche 23"/>
          <p:cNvCxnSpPr>
            <a:stCxn id="19" idx="2"/>
            <a:endCxn id="23" idx="0"/>
          </p:cNvCxnSpPr>
          <p:nvPr/>
        </p:nvCxnSpPr>
        <p:spPr>
          <a:xfrm>
            <a:off x="4499995" y="1876871"/>
            <a:ext cx="2422016" cy="127094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5" name="ZoneTexte 24"/>
          <p:cNvSpPr txBox="1"/>
          <p:nvPr/>
        </p:nvSpPr>
        <p:spPr>
          <a:xfrm>
            <a:off x="2123733" y="2224311"/>
            <a:ext cx="1099611" cy="288032"/>
          </a:xfrm>
          <a:prstGeom prst="rect">
            <a:avLst/>
          </a:prstGeom>
          <a:noFill/>
        </p:spPr>
        <p:txBody>
          <a:bodyPr wrap="square" lIns="0" tIns="0" rIns="0" bIns="0" rtlCol="0">
            <a:noAutofit/>
          </a:bodyPr>
          <a:lstStyle/>
          <a:p>
            <a:pPr algn="ctr"/>
            <a:r>
              <a:rPr lang="fr-FR" b="1" dirty="0">
                <a:solidFill>
                  <a:schemeClr val="bg1"/>
                </a:solidFill>
              </a:rPr>
              <a:t>Si vrai</a:t>
            </a:r>
          </a:p>
        </p:txBody>
      </p:sp>
      <p:sp>
        <p:nvSpPr>
          <p:cNvPr id="28" name="ZoneTexte 27"/>
          <p:cNvSpPr txBox="1"/>
          <p:nvPr/>
        </p:nvSpPr>
        <p:spPr>
          <a:xfrm>
            <a:off x="5940157" y="2224311"/>
            <a:ext cx="1099611" cy="288032"/>
          </a:xfrm>
          <a:prstGeom prst="rect">
            <a:avLst/>
          </a:prstGeom>
          <a:noFill/>
        </p:spPr>
        <p:txBody>
          <a:bodyPr wrap="square" lIns="0" tIns="0" rIns="0" bIns="0" rtlCol="0">
            <a:noAutofit/>
          </a:bodyPr>
          <a:lstStyle/>
          <a:p>
            <a:pPr algn="ctr"/>
            <a:r>
              <a:rPr lang="fr-FR" b="1" dirty="0">
                <a:solidFill>
                  <a:schemeClr val="bg1"/>
                </a:solidFill>
              </a:rPr>
              <a:t>Sinon</a:t>
            </a:r>
          </a:p>
        </p:txBody>
      </p:sp>
    </p:spTree>
    <p:extLst>
      <p:ext uri="{BB962C8B-B14F-4D97-AF65-F5344CB8AC3E}">
        <p14:creationId xmlns:p14="http://schemas.microsoft.com/office/powerpoint/2010/main" val="1811987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Anatomie &amp; vocabulaire</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39</a:t>
            </a:fld>
            <a:endParaRPr lang="fr-FR" dirty="0"/>
          </a:p>
        </p:txBody>
      </p:sp>
      <p:sp>
        <p:nvSpPr>
          <p:cNvPr id="7" name="Rectangle 1"/>
          <p:cNvSpPr>
            <a:spLocks noChangeArrowheads="1"/>
          </p:cNvSpPr>
          <p:nvPr/>
        </p:nvSpPr>
        <p:spPr bwMode="auto">
          <a:xfrm>
            <a:off x="3419873" y="2046777"/>
            <a:ext cx="4788025"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Integer</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FFC66D"/>
                </a:solidFill>
                <a:effectLst/>
                <a:latin typeface="Courier New" pitchFamily="49" charset="0"/>
                <a:cs typeface="Courier New" pitchFamily="49" charset="0"/>
              </a:rPr>
              <a:t>method</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(String[]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args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if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args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null</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throw</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new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6A8759"/>
                </a:solidFill>
                <a:effectLst/>
                <a:latin typeface="Courier New" pitchFamily="49" charset="0"/>
                <a:cs typeface="Courier New" pitchFamily="49" charset="0"/>
              </a:rPr>
              <a:t>null</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 argument"</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if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args.</a:t>
            </a:r>
            <a:r>
              <a:rPr kumimoji="0" lang="fr-FR" altLang="fr-FR" sz="1000" b="0" i="0" u="none" strike="noStrike" cap="none" normalizeH="0" baseline="0" dirty="0" err="1">
                <a:ln>
                  <a:noFill/>
                </a:ln>
                <a:solidFill>
                  <a:srgbClr val="9876AA"/>
                </a:solidFill>
                <a:effectLst/>
                <a:latin typeface="Courier New" pitchFamily="49" charset="0"/>
                <a:cs typeface="Courier New" pitchFamily="49" charset="0"/>
              </a:rPr>
              <a:t>length</a:t>
            </a:r>
            <a:r>
              <a:rPr kumimoji="0" lang="fr-FR" altLang="fr-FR" sz="1000" b="0" i="0" u="none" strike="noStrike" cap="none" normalizeH="0" baseline="0" dirty="0">
                <a:ln>
                  <a:noFill/>
                </a:ln>
                <a:solidFill>
                  <a:srgbClr val="9876AA"/>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&gt; </a:t>
            </a:r>
            <a:r>
              <a:rPr kumimoji="0" lang="fr-FR" altLang="fr-FR" sz="1000" b="0" i="0" u="none" strike="noStrike" cap="none" normalizeH="0" baseline="0" dirty="0">
                <a:ln>
                  <a:noFill/>
                </a:ln>
                <a:solidFill>
                  <a:srgbClr val="6897BB"/>
                </a:solidFill>
                <a:effectLst/>
                <a:latin typeface="Courier New" pitchFamily="49" charset="0"/>
                <a:cs typeface="Courier New" pitchFamily="49" charset="0"/>
              </a:rPr>
              <a:t>0</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dependency.publish</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return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args.</a:t>
            </a:r>
            <a:r>
              <a:rPr kumimoji="0" lang="fr-FR" altLang="fr-FR" sz="1000" b="0" i="0" u="none" strike="noStrike" cap="none" normalizeH="0" baseline="0" dirty="0" err="1">
                <a:ln>
                  <a:noFill/>
                </a:ln>
                <a:solidFill>
                  <a:srgbClr val="9876AA"/>
                </a:solidFill>
                <a:effectLst/>
                <a:latin typeface="Courier New" pitchFamily="49" charset="0"/>
                <a:cs typeface="Courier New" pitchFamily="49" charset="0"/>
              </a:rPr>
              <a:t>length</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return </a:t>
            </a:r>
            <a:r>
              <a:rPr kumimoji="0" lang="fr-FR" altLang="fr-FR" sz="1000" b="0" i="0" u="none" strike="noStrike" cap="none" normalizeH="0" baseline="0" dirty="0">
                <a:ln>
                  <a:noFill/>
                </a:ln>
                <a:solidFill>
                  <a:srgbClr val="6897BB"/>
                </a:solidFill>
                <a:effectLst/>
                <a:latin typeface="Courier New" pitchFamily="49" charset="0"/>
                <a:cs typeface="Courier New" pitchFamily="49" charset="0"/>
              </a:rPr>
              <a:t>0</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à coins arrondis 7"/>
          <p:cNvSpPr/>
          <p:nvPr/>
        </p:nvSpPr>
        <p:spPr>
          <a:xfrm>
            <a:off x="107504" y="1818270"/>
            <a:ext cx="2880320" cy="208823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400" dirty="0">
                <a:solidFill>
                  <a:schemeClr val="tx1"/>
                </a:solidFill>
              </a:rPr>
              <a:t>Dans une méthode on va tester</a:t>
            </a:r>
          </a:p>
          <a:p>
            <a:pPr marL="285750" indent="-285750">
              <a:buFont typeface="Arial" panose="020B0604020202020204" pitchFamily="34" charset="0"/>
              <a:buChar char="•"/>
            </a:pPr>
            <a:r>
              <a:rPr lang="fr-FR" sz="1400" dirty="0">
                <a:solidFill>
                  <a:schemeClr val="tx1"/>
                </a:solidFill>
              </a:rPr>
              <a:t>Soit la valeur de retour</a:t>
            </a:r>
          </a:p>
          <a:p>
            <a:pPr marL="285750" indent="-285750">
              <a:buFont typeface="Arial" panose="020B0604020202020204" pitchFamily="34" charset="0"/>
              <a:buChar char="•"/>
            </a:pPr>
            <a:r>
              <a:rPr lang="fr-FR" sz="1400" dirty="0">
                <a:solidFill>
                  <a:schemeClr val="tx1"/>
                </a:solidFill>
              </a:rPr>
              <a:t>Soit les exceptions</a:t>
            </a:r>
          </a:p>
          <a:p>
            <a:pPr marL="285750" indent="-285750">
              <a:buFont typeface="Arial" panose="020B0604020202020204" pitchFamily="34" charset="0"/>
              <a:buChar char="•"/>
            </a:pPr>
            <a:r>
              <a:rPr lang="fr-FR" sz="1400" dirty="0">
                <a:solidFill>
                  <a:schemeClr val="tx1"/>
                </a:solidFill>
              </a:rPr>
              <a:t>Soit les appels à d’autres fonctions</a:t>
            </a:r>
          </a:p>
          <a:p>
            <a:pPr marL="285750" indent="-285750">
              <a:buFontTx/>
              <a:buChar char="-"/>
            </a:pPr>
            <a:endParaRPr lang="fr-FR" sz="1400" dirty="0">
              <a:solidFill>
                <a:schemeClr val="tx1"/>
              </a:solidFill>
            </a:endParaRPr>
          </a:p>
        </p:txBody>
      </p:sp>
      <p:cxnSp>
        <p:nvCxnSpPr>
          <p:cNvPr id="10" name="Connecteur droit avec flèche 9"/>
          <p:cNvCxnSpPr>
            <a:stCxn id="8" idx="3"/>
          </p:cNvCxnSpPr>
          <p:nvPr/>
        </p:nvCxnSpPr>
        <p:spPr>
          <a:xfrm>
            <a:off x="2987829" y="2862388"/>
            <a:ext cx="1224137" cy="694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necteur droit avec flèche 10"/>
          <p:cNvCxnSpPr>
            <a:stCxn id="8" idx="3"/>
          </p:cNvCxnSpPr>
          <p:nvPr/>
        </p:nvCxnSpPr>
        <p:spPr>
          <a:xfrm flipV="1">
            <a:off x="2987827" y="2283721"/>
            <a:ext cx="1008112" cy="57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a:stCxn id="8" idx="3"/>
          </p:cNvCxnSpPr>
          <p:nvPr/>
        </p:nvCxnSpPr>
        <p:spPr>
          <a:xfrm flipV="1">
            <a:off x="2987827" y="2573052"/>
            <a:ext cx="1008112" cy="2893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6084168" y="1203601"/>
            <a:ext cx="2736304" cy="64387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400" dirty="0">
                <a:solidFill>
                  <a:schemeClr val="tx1"/>
                </a:solidFill>
              </a:rPr>
              <a:t>On va </a:t>
            </a:r>
            <a:r>
              <a:rPr lang="fr-FR" sz="1400" b="1" dirty="0">
                <a:solidFill>
                  <a:schemeClr val="tx1"/>
                </a:solidFill>
              </a:rPr>
              <a:t>forger</a:t>
            </a:r>
            <a:r>
              <a:rPr lang="fr-FR" sz="1400" dirty="0">
                <a:solidFill>
                  <a:schemeClr val="tx1"/>
                </a:solidFill>
              </a:rPr>
              <a:t> les arguments pour correspondre à notre test</a:t>
            </a:r>
          </a:p>
        </p:txBody>
      </p:sp>
      <p:cxnSp>
        <p:nvCxnSpPr>
          <p:cNvPr id="20" name="Connecteur droit avec flèche 19"/>
          <p:cNvCxnSpPr>
            <a:stCxn id="19" idx="2"/>
          </p:cNvCxnSpPr>
          <p:nvPr/>
        </p:nvCxnSpPr>
        <p:spPr>
          <a:xfrm flipH="1">
            <a:off x="6084169" y="1847473"/>
            <a:ext cx="1368153" cy="199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à coins arrondis 25"/>
          <p:cNvSpPr/>
          <p:nvPr/>
        </p:nvSpPr>
        <p:spPr>
          <a:xfrm>
            <a:off x="6084172" y="2681066"/>
            <a:ext cx="2952329" cy="39474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400" dirty="0">
                <a:solidFill>
                  <a:schemeClr val="tx1"/>
                </a:solidFill>
              </a:rPr>
              <a:t>On va </a:t>
            </a:r>
            <a:r>
              <a:rPr lang="fr-FR" sz="1400" b="1" dirty="0" err="1">
                <a:solidFill>
                  <a:schemeClr val="tx1"/>
                </a:solidFill>
              </a:rPr>
              <a:t>Mocker</a:t>
            </a:r>
            <a:r>
              <a:rPr lang="fr-FR" sz="1400" dirty="0">
                <a:solidFill>
                  <a:schemeClr val="tx1"/>
                </a:solidFill>
              </a:rPr>
              <a:t> les dépendances</a:t>
            </a:r>
          </a:p>
        </p:txBody>
      </p:sp>
      <p:cxnSp>
        <p:nvCxnSpPr>
          <p:cNvPr id="27" name="Connecteur droit avec flèche 26"/>
          <p:cNvCxnSpPr>
            <a:stCxn id="26" idx="1"/>
          </p:cNvCxnSpPr>
          <p:nvPr/>
        </p:nvCxnSpPr>
        <p:spPr>
          <a:xfrm flipH="1">
            <a:off x="5724132" y="2878438"/>
            <a:ext cx="360041" cy="533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0261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Introduction</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a:t>
            </a:fld>
            <a:endParaRPr lang="fr-FR" dirty="0"/>
          </a:p>
        </p:txBody>
      </p:sp>
      <p:sp>
        <p:nvSpPr>
          <p:cNvPr id="3" name="Espace réservé du contenu 2"/>
          <p:cNvSpPr>
            <a:spLocks noGrp="1"/>
          </p:cNvSpPr>
          <p:nvPr>
            <p:ph idx="1"/>
          </p:nvPr>
        </p:nvSpPr>
        <p:spPr>
          <a:xfrm>
            <a:off x="2969760" y="852985"/>
            <a:ext cx="5832821" cy="3588847"/>
          </a:xfrm>
        </p:spPr>
        <p:txBody>
          <a:bodyPr>
            <a:normAutofit/>
          </a:bodyPr>
          <a:lstStyle/>
          <a:p>
            <a:pPr marL="0" indent="0" algn="ctr">
              <a:buNone/>
            </a:pPr>
            <a:endParaRPr lang="fr-FR" sz="3600" dirty="0">
              <a:latin typeface="BNPP Slab Serif Extra Bold" pitchFamily="50" charset="0"/>
            </a:endParaRPr>
          </a:p>
          <a:p>
            <a:pPr marL="0" indent="0" algn="ctr">
              <a:buNone/>
            </a:pPr>
            <a:r>
              <a:rPr lang="fr-FR" sz="3600" dirty="0">
                <a:latin typeface="BNPP Slab Serif Extra Bold" pitchFamily="50" charset="0"/>
              </a:rPr>
              <a:t>A quoi ca sert ?</a:t>
            </a:r>
          </a:p>
          <a:p>
            <a:pPr marL="0" indent="0" algn="ctr">
              <a:buNone/>
            </a:pPr>
            <a:endParaRPr lang="fr-FR" sz="3600" dirty="0">
              <a:latin typeface="BNPP Slab Serif Extra Bold" pitchFamily="50" charset="0"/>
            </a:endParaRPr>
          </a:p>
          <a:p>
            <a:pPr marL="0" indent="0" algn="ctr">
              <a:buNone/>
            </a:pPr>
            <a:r>
              <a:rPr lang="fr-FR" sz="3600" dirty="0">
                <a:latin typeface="BNPP Slab Serif Extra Bold" pitchFamily="50" charset="0"/>
              </a:rPr>
              <a:t>Qu’est-ce que ca peux m’apporter ?</a:t>
            </a:r>
          </a:p>
          <a:p>
            <a:pPr marL="0" indent="0" algn="ctr">
              <a:buNone/>
            </a:pPr>
            <a:endParaRPr lang="fr-FR" sz="3600" dirty="0">
              <a:latin typeface="BNPP Slab Serif Extra Bold" pitchFamily="50" charset="0"/>
            </a:endParaRPr>
          </a:p>
        </p:txBody>
      </p:sp>
      <p:pic>
        <p:nvPicPr>
          <p:cNvPr id="7" name="Picture 2"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31" y="771550"/>
            <a:ext cx="2646229"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082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TDD en Java avec JUnit</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40</a:t>
            </a:fld>
            <a:endParaRPr lang="fr-FR" dirty="0"/>
          </a:p>
        </p:txBody>
      </p:sp>
      <p:sp>
        <p:nvSpPr>
          <p:cNvPr id="3" name="Espace réservé du contenu 2"/>
          <p:cNvSpPr>
            <a:spLocks noGrp="1"/>
          </p:cNvSpPr>
          <p:nvPr>
            <p:ph idx="1"/>
          </p:nvPr>
        </p:nvSpPr>
        <p:spPr/>
        <p:txBody>
          <a:bodyPr>
            <a:normAutofit/>
          </a:bodyPr>
          <a:lstStyle/>
          <a:p>
            <a:r>
              <a:rPr lang="fr-FR" sz="1600" dirty="0"/>
              <a:t>Pour déclarer une méthode comme un Test il suffit de la décorer avec l’annotation </a:t>
            </a:r>
            <a:r>
              <a:rPr lang="fr-FR" sz="1600" b="1" dirty="0"/>
              <a:t>@Test</a:t>
            </a:r>
          </a:p>
          <a:p>
            <a:pPr lvl="1"/>
            <a:r>
              <a:rPr lang="fr-FR" sz="1400" dirty="0"/>
              <a:t>Une classe peut contenir </a:t>
            </a:r>
            <a:br>
              <a:rPr lang="fr-FR" sz="1400" dirty="0"/>
            </a:br>
            <a:r>
              <a:rPr lang="fr-FR" sz="1400" dirty="0"/>
              <a:t>autant de tests que l’ont veut</a:t>
            </a:r>
          </a:p>
          <a:p>
            <a:pPr lvl="1"/>
            <a:r>
              <a:rPr lang="fr-FR" sz="1400" dirty="0"/>
              <a:t>Les tests sont joués dans un ordre</a:t>
            </a:r>
            <a:br>
              <a:rPr lang="fr-FR" sz="1400" dirty="0"/>
            </a:br>
            <a:r>
              <a:rPr lang="fr-FR" sz="1400" dirty="0"/>
              <a:t>non prédictible, il ne faut donc pas </a:t>
            </a:r>
            <a:br>
              <a:rPr lang="fr-FR" sz="1400" dirty="0"/>
            </a:br>
            <a:r>
              <a:rPr lang="fr-FR" sz="1400" dirty="0"/>
              <a:t>s’appuyer dessus</a:t>
            </a:r>
          </a:p>
          <a:p>
            <a:pPr lvl="1"/>
            <a:endParaRPr lang="fr-FR" sz="1200" dirty="0"/>
          </a:p>
          <a:p>
            <a:pPr lvl="1"/>
            <a:endParaRPr lang="fr-FR" sz="1200" dirty="0"/>
          </a:p>
          <a:p>
            <a:endParaRPr lang="fr-FR" sz="1400" dirty="0"/>
          </a:p>
          <a:p>
            <a:r>
              <a:rPr lang="fr-FR" sz="1600" dirty="0"/>
              <a:t>Les propriétés d’un bon test (idéalement)</a:t>
            </a:r>
          </a:p>
          <a:p>
            <a:pPr lvl="1"/>
            <a:r>
              <a:rPr lang="fr-FR" sz="1400" b="1" dirty="0"/>
              <a:t>Indépendant:</a:t>
            </a:r>
            <a:r>
              <a:rPr lang="fr-FR" sz="1400" dirty="0"/>
              <a:t> il peut-être joué indépendamment des autres tests</a:t>
            </a:r>
          </a:p>
          <a:p>
            <a:pPr lvl="1"/>
            <a:r>
              <a:rPr lang="fr-FR" sz="1400" b="1" dirty="0"/>
              <a:t>Idempotent:</a:t>
            </a:r>
            <a:r>
              <a:rPr lang="fr-FR" sz="1400" dirty="0"/>
              <a:t> il ne provoque pas d’effet de bord</a:t>
            </a:r>
          </a:p>
          <a:p>
            <a:pPr lvl="1"/>
            <a:r>
              <a:rPr lang="fr-FR" sz="1400" b="1" dirty="0"/>
              <a:t>Déterministe:</a:t>
            </a:r>
            <a:r>
              <a:rPr lang="fr-FR" sz="1400" dirty="0"/>
              <a:t> chaque exécution produit le même résultat, pas d’incertitude</a:t>
            </a:r>
          </a:p>
          <a:p>
            <a:pPr lvl="1"/>
            <a:endParaRPr lang="fr-FR" sz="1200" dirty="0"/>
          </a:p>
          <a:p>
            <a:pPr lvl="1"/>
            <a:endParaRPr lang="fr-FR" sz="1200" dirty="0"/>
          </a:p>
        </p:txBody>
      </p:sp>
      <p:sp>
        <p:nvSpPr>
          <p:cNvPr id="7" name="Rectangle 1"/>
          <p:cNvSpPr>
            <a:spLocks noChangeArrowheads="1"/>
          </p:cNvSpPr>
          <p:nvPr/>
        </p:nvSpPr>
        <p:spPr bwMode="auto">
          <a:xfrm>
            <a:off x="3635897" y="1828590"/>
            <a:ext cx="5400601" cy="10618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BBB529"/>
                </a:solidFill>
                <a:effectLst/>
                <a:latin typeface="Courier New" pitchFamily="49" charset="0"/>
                <a:cs typeface="Courier New" pitchFamily="49" charset="0"/>
              </a:rPr>
              <a:t>@Test</a:t>
            </a:r>
            <a:br>
              <a:rPr kumimoji="0" lang="fr-FR" altLang="fr-FR" sz="1050" b="0" i="0" u="none" strike="noStrike" cap="none" normalizeH="0" baseline="0" dirty="0">
                <a:ln>
                  <a:noFill/>
                </a:ln>
                <a:solidFill>
                  <a:srgbClr val="BBB529"/>
                </a:solidFill>
                <a:effectLst/>
                <a:latin typeface="Courier New" pitchFamily="49" charset="0"/>
                <a:cs typeface="Courier New" pitchFamily="49" charset="0"/>
              </a:rPr>
            </a:b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public </a:t>
            </a:r>
            <a:r>
              <a:rPr kumimoji="0" lang="fr-FR" altLang="fr-FR" sz="1050" b="0" i="0" u="none" strike="noStrike" cap="none" normalizeH="0" baseline="0" dirty="0" err="1">
                <a:ln>
                  <a:noFill/>
                </a:ln>
                <a:solidFill>
                  <a:srgbClr val="CC7832"/>
                </a:solidFill>
                <a:effectLst/>
                <a:latin typeface="Courier New" pitchFamily="49" charset="0"/>
                <a:cs typeface="Courier New" pitchFamily="49" charset="0"/>
              </a:rPr>
              <a:t>void</a:t>
            </a: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a:ln>
                  <a:noFill/>
                </a:ln>
                <a:solidFill>
                  <a:srgbClr val="FFC66D"/>
                </a:solidFill>
                <a:effectLst/>
                <a:latin typeface="Courier New" pitchFamily="49" charset="0"/>
                <a:cs typeface="Courier New" pitchFamily="49" charset="0"/>
              </a:rPr>
              <a:t>sum_empty_string_return_zero</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StringCalculator</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calc</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 = </a:t>
            </a: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new </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StringCalculator</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Assert.</a:t>
            </a:r>
            <a:r>
              <a:rPr kumimoji="0" lang="fr-FR" altLang="fr-FR" sz="1050" b="0" i="1" u="none" strike="noStrike" cap="none" normalizeH="0" baseline="0" dirty="0" err="1">
                <a:ln>
                  <a:noFill/>
                </a:ln>
                <a:solidFill>
                  <a:srgbClr val="A9B7C6"/>
                </a:solidFill>
                <a:effectLst/>
                <a:latin typeface="Courier New" pitchFamily="49" charset="0"/>
                <a:cs typeface="Courier New" pitchFamily="49" charset="0"/>
              </a:rPr>
              <a:t>assertEquals</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a:ln>
                  <a:noFill/>
                </a:ln>
                <a:solidFill>
                  <a:srgbClr val="6A8759"/>
                </a:solidFill>
                <a:effectLst/>
                <a:latin typeface="Courier New" pitchFamily="49" charset="0"/>
                <a:cs typeface="Courier New" pitchFamily="49" charset="0"/>
              </a:rPr>
              <a:t>"</a:t>
            </a:r>
            <a:r>
              <a:rPr kumimoji="0" lang="fr-FR" altLang="fr-FR" sz="1050" b="0" i="0" u="none" strike="noStrike" cap="none" normalizeH="0" baseline="0" dirty="0" err="1">
                <a:ln>
                  <a:noFill/>
                </a:ln>
                <a:solidFill>
                  <a:srgbClr val="6A8759"/>
                </a:solidFill>
                <a:effectLst/>
                <a:latin typeface="Courier New" pitchFamily="49" charset="0"/>
                <a:cs typeface="Courier New" pitchFamily="49" charset="0"/>
              </a:rPr>
              <a:t>Empty</a:t>
            </a:r>
            <a:r>
              <a:rPr kumimoji="0" lang="fr-FR" altLang="fr-FR" sz="1050" b="0" i="0" u="none" strike="noStrike" cap="none" normalizeH="0" baseline="0" dirty="0">
                <a:ln>
                  <a:noFill/>
                </a:ln>
                <a:solidFill>
                  <a:srgbClr val="6A8759"/>
                </a:solidFill>
                <a:effectLst/>
                <a:latin typeface="Courier New" pitchFamily="49" charset="0"/>
                <a:cs typeface="Courier New" pitchFamily="49" charset="0"/>
              </a:rPr>
              <a:t> string </a:t>
            </a:r>
            <a:r>
              <a:rPr kumimoji="0" lang="fr-FR" altLang="fr-FR" sz="1050" b="0" i="0" u="none" strike="noStrike" cap="none" normalizeH="0" baseline="0" dirty="0" err="1">
                <a:ln>
                  <a:noFill/>
                </a:ln>
                <a:solidFill>
                  <a:srgbClr val="6A8759"/>
                </a:solidFill>
                <a:effectLst/>
                <a:latin typeface="Courier New" pitchFamily="49" charset="0"/>
                <a:cs typeface="Courier New" pitchFamily="49" charset="0"/>
              </a:rPr>
              <a:t>should</a:t>
            </a:r>
            <a:r>
              <a:rPr kumimoji="0" lang="fr-FR" altLang="fr-FR" sz="1050" b="0" i="0" u="none" strike="noStrike" cap="none" normalizeH="0" baseline="0" dirty="0">
                <a:ln>
                  <a:noFill/>
                </a:ln>
                <a:solidFill>
                  <a:srgbClr val="6A8759"/>
                </a:solidFill>
                <a:effectLst/>
                <a:latin typeface="Courier New" pitchFamily="49" charset="0"/>
                <a:cs typeface="Courier New" pitchFamily="49" charset="0"/>
              </a:rPr>
              <a:t> return 0"</a:t>
            </a: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a:ln>
                  <a:noFill/>
                </a:ln>
                <a:solidFill>
                  <a:srgbClr val="6897BB"/>
                </a:solidFill>
                <a:effectLst/>
                <a:latin typeface="Courier New" pitchFamily="49" charset="0"/>
                <a:cs typeface="Courier New" pitchFamily="49" charset="0"/>
              </a:rPr>
              <a:t>0</a:t>
            </a: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a:t>
            </a:r>
            <a:r>
              <a:rPr kumimoji="0" lang="fr-FR" altLang="fr-FR" sz="1050" b="0" i="0" u="none" strike="noStrike" cap="none" normalizeH="0" dirty="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calc.add</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a:ln>
                  <a:noFill/>
                </a:ln>
                <a:solidFill>
                  <a:srgbClr val="6A8759"/>
                </a:solidFill>
                <a:effectLst/>
                <a:latin typeface="Courier New" pitchFamily="49" charset="0"/>
                <a:cs typeface="Courier New" pitchFamily="49" charset="0"/>
              </a:rPr>
              <a:t>""</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a:t>
            </a:r>
            <a:endParaRPr kumimoji="0" lang="fr-FR" altLang="fr-FR" sz="20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avec flèche vers le bas 7"/>
          <p:cNvSpPr/>
          <p:nvPr/>
        </p:nvSpPr>
        <p:spPr>
          <a:xfrm>
            <a:off x="3131845" y="1203598"/>
            <a:ext cx="1800201" cy="720080"/>
          </a:xfrm>
          <a:prstGeom prst="downArrowCallou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tx1"/>
                </a:solidFill>
              </a:rPr>
              <a:t>Déclaration d’une méthode de test</a:t>
            </a:r>
          </a:p>
        </p:txBody>
      </p:sp>
    </p:spTree>
    <p:extLst>
      <p:ext uri="{BB962C8B-B14F-4D97-AF65-F5344CB8AC3E}">
        <p14:creationId xmlns:p14="http://schemas.microsoft.com/office/powerpoint/2010/main" val="1129053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TDD en Java avec JUnit</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41</a:t>
            </a:fld>
            <a:endParaRPr lang="fr-FR" dirty="0"/>
          </a:p>
        </p:txBody>
      </p:sp>
      <p:sp>
        <p:nvSpPr>
          <p:cNvPr id="3" name="Espace réservé du contenu 2"/>
          <p:cNvSpPr>
            <a:spLocks noGrp="1"/>
          </p:cNvSpPr>
          <p:nvPr>
            <p:ph idx="1"/>
          </p:nvPr>
        </p:nvSpPr>
        <p:spPr/>
        <p:txBody>
          <a:bodyPr>
            <a:normAutofit/>
          </a:bodyPr>
          <a:lstStyle/>
          <a:p>
            <a:r>
              <a:rPr lang="fr-FR" dirty="0"/>
              <a:t>Les tests devraient représenter les spécifications de notre application, mais pour cela il faut qu’ils soient lisibles et compréhensibles par tout le monde (et très bien nommés)</a:t>
            </a:r>
          </a:p>
          <a:p>
            <a:endParaRPr lang="fr-FR" dirty="0"/>
          </a:p>
          <a:p>
            <a:pPr lvl="1"/>
            <a:r>
              <a:rPr lang="fr-FR" b="1" dirty="0"/>
              <a:t>Lisible:</a:t>
            </a:r>
            <a:r>
              <a:rPr lang="fr-FR" dirty="0"/>
              <a:t> rien que le nom de la méthode de test doit permettre de connaitre ses entrants et son comportement attendu, de plus, l’unité de test doit être suffisamment petite (en terme de code) pour être lue facilement (quelques lignes !)</a:t>
            </a:r>
          </a:p>
          <a:p>
            <a:pPr lvl="1"/>
            <a:endParaRPr lang="fr-FR" dirty="0"/>
          </a:p>
          <a:p>
            <a:pPr lvl="1"/>
            <a:r>
              <a:rPr lang="fr-FR" b="1" dirty="0"/>
              <a:t>Compréhensible:</a:t>
            </a:r>
            <a:r>
              <a:rPr lang="fr-FR" dirty="0"/>
              <a:t> En plus d’être court et bien nommé, le test doit être simple (KISS: </a:t>
            </a:r>
            <a:r>
              <a:rPr lang="fr-FR" dirty="0" err="1"/>
              <a:t>Keep</a:t>
            </a:r>
            <a:r>
              <a:rPr lang="fr-FR" dirty="0"/>
              <a:t> It Simple </a:t>
            </a:r>
            <a:r>
              <a:rPr lang="fr-FR" dirty="0" err="1"/>
              <a:t>Stupid</a:t>
            </a:r>
            <a:r>
              <a:rPr lang="fr-FR" dirty="0"/>
              <a:t>) pour que n’importe qui puisse le relire et comprendre son utilisation simplement.</a:t>
            </a:r>
          </a:p>
          <a:p>
            <a:endParaRPr lang="fr-FR" dirty="0"/>
          </a:p>
        </p:txBody>
      </p:sp>
    </p:spTree>
    <p:extLst>
      <p:ext uri="{BB962C8B-B14F-4D97-AF65-F5344CB8AC3E}">
        <p14:creationId xmlns:p14="http://schemas.microsoft.com/office/powerpoint/2010/main" val="3986146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Canevas d’un test</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42</a:t>
            </a:fld>
            <a:endParaRPr lang="fr-FR" dirty="0"/>
          </a:p>
        </p:txBody>
      </p:sp>
      <p:sp>
        <p:nvSpPr>
          <p:cNvPr id="3" name="Espace réservé du contenu 2"/>
          <p:cNvSpPr>
            <a:spLocks noGrp="1"/>
          </p:cNvSpPr>
          <p:nvPr>
            <p:ph idx="1"/>
          </p:nvPr>
        </p:nvSpPr>
        <p:spPr/>
        <p:txBody>
          <a:bodyPr>
            <a:normAutofit/>
          </a:bodyPr>
          <a:lstStyle/>
          <a:p>
            <a:r>
              <a:rPr lang="fr-FR" sz="2000" dirty="0"/>
              <a:t>Un canevas classique pour écrire un test</a:t>
            </a:r>
          </a:p>
          <a:p>
            <a:pPr lvl="1"/>
            <a:r>
              <a:rPr lang="fr-FR" b="1" i="1" dirty="0"/>
              <a:t>Setup</a:t>
            </a:r>
            <a:r>
              <a:rPr lang="fr-FR" b="1" dirty="0"/>
              <a:t>:</a:t>
            </a:r>
            <a:r>
              <a:rPr lang="fr-FR" dirty="0"/>
              <a:t> Mettre le système dans l’état désiré</a:t>
            </a:r>
          </a:p>
          <a:p>
            <a:pPr lvl="1"/>
            <a:r>
              <a:rPr lang="fr-FR" b="1" i="1" dirty="0" err="1"/>
              <a:t>Execution</a:t>
            </a:r>
            <a:r>
              <a:rPr lang="fr-FR" b="1" dirty="0"/>
              <a:t>:</a:t>
            </a:r>
            <a:r>
              <a:rPr lang="fr-FR" dirty="0"/>
              <a:t> Réaliser le test (c’est la partie facile)</a:t>
            </a:r>
          </a:p>
          <a:p>
            <a:pPr lvl="1"/>
            <a:r>
              <a:rPr lang="fr-FR" b="1" i="1" dirty="0"/>
              <a:t>Validation</a:t>
            </a:r>
            <a:r>
              <a:rPr lang="fr-FR" b="1" dirty="0"/>
              <a:t>:</a:t>
            </a:r>
            <a:r>
              <a:rPr lang="fr-FR" dirty="0"/>
              <a:t> Valider le résultat du test en utilisant des </a:t>
            </a:r>
            <a:r>
              <a:rPr lang="fr-FR" b="1" dirty="0"/>
              <a:t>assertions</a:t>
            </a:r>
          </a:p>
          <a:p>
            <a:pPr lvl="1"/>
            <a:r>
              <a:rPr lang="fr-FR" b="1" i="1" dirty="0" err="1"/>
              <a:t>Cleanup</a:t>
            </a:r>
            <a:r>
              <a:rPr lang="fr-FR" b="1" i="1" dirty="0"/>
              <a:t>/Restore</a:t>
            </a:r>
            <a:r>
              <a:rPr lang="fr-FR" b="1" dirty="0"/>
              <a:t>:</a:t>
            </a:r>
            <a:r>
              <a:rPr lang="fr-FR" dirty="0"/>
              <a:t> Nettoyer le système pour le remettre dans l’état de départ</a:t>
            </a:r>
          </a:p>
          <a:p>
            <a:pPr lvl="1"/>
            <a:endParaRPr lang="fr-FR" sz="1400" dirty="0"/>
          </a:p>
          <a:p>
            <a:r>
              <a:rPr lang="fr-FR" sz="2000" dirty="0"/>
              <a:t>Pour pouvoir préparer et nettoyer les tests on pourra utiliser les annotations (en </a:t>
            </a:r>
            <a:r>
              <a:rPr lang="fr-FR" sz="2000" dirty="0" err="1"/>
              <a:t>Junit</a:t>
            </a:r>
            <a:r>
              <a:rPr lang="fr-FR" sz="2000" dirty="0"/>
              <a:t> 4/5)</a:t>
            </a:r>
          </a:p>
          <a:p>
            <a:pPr lvl="1"/>
            <a:r>
              <a:rPr lang="fr-FR" b="1" dirty="0"/>
              <a:t>@</a:t>
            </a:r>
            <a:r>
              <a:rPr lang="fr-FR" b="1" dirty="0" err="1"/>
              <a:t>Before</a:t>
            </a:r>
            <a:r>
              <a:rPr lang="fr-FR" b="1" dirty="0"/>
              <a:t> / @</a:t>
            </a:r>
            <a:r>
              <a:rPr lang="fr-FR" b="1" dirty="0" err="1"/>
              <a:t>After</a:t>
            </a:r>
            <a:r>
              <a:rPr lang="fr-FR" b="1" dirty="0"/>
              <a:t>: </a:t>
            </a:r>
            <a:r>
              <a:rPr lang="fr-FR" dirty="0"/>
              <a:t>les méthodes annotées avec ces décorateurs seront jouées avant/après chaque test (@</a:t>
            </a:r>
            <a:r>
              <a:rPr lang="fr-FR" dirty="0" err="1"/>
              <a:t>BeforeEach</a:t>
            </a:r>
            <a:r>
              <a:rPr lang="fr-FR" dirty="0"/>
              <a:t> / @</a:t>
            </a:r>
            <a:r>
              <a:rPr lang="fr-FR" dirty="0" err="1"/>
              <a:t>AfterEach</a:t>
            </a:r>
            <a:r>
              <a:rPr lang="fr-FR" dirty="0"/>
              <a:t> en </a:t>
            </a:r>
            <a:r>
              <a:rPr lang="fr-FR" dirty="0" err="1"/>
              <a:t>Junit</a:t>
            </a:r>
            <a:r>
              <a:rPr lang="fr-FR" dirty="0"/>
              <a:t> 5)</a:t>
            </a:r>
          </a:p>
          <a:p>
            <a:pPr lvl="1"/>
            <a:r>
              <a:rPr lang="fr-FR" b="1" dirty="0"/>
              <a:t>@</a:t>
            </a:r>
            <a:r>
              <a:rPr lang="fr-FR" b="1" dirty="0" err="1"/>
              <a:t>BeforeClass</a:t>
            </a:r>
            <a:r>
              <a:rPr lang="fr-FR" b="1" dirty="0"/>
              <a:t> / @</a:t>
            </a:r>
            <a:r>
              <a:rPr lang="fr-FR" b="1" dirty="0" err="1"/>
              <a:t>AfterClass</a:t>
            </a:r>
            <a:r>
              <a:rPr lang="fr-FR" b="1" dirty="0"/>
              <a:t>:</a:t>
            </a:r>
            <a:r>
              <a:rPr lang="fr-FR" dirty="0"/>
              <a:t> ces méthodes ne seront appelées qu’une seule fois avant / après tous les tests d’une classe (@</a:t>
            </a:r>
            <a:r>
              <a:rPr lang="fr-FR" dirty="0" err="1"/>
              <a:t>BeforeAll</a:t>
            </a:r>
            <a:r>
              <a:rPr lang="fr-FR" dirty="0"/>
              <a:t> / @</a:t>
            </a:r>
            <a:r>
              <a:rPr lang="fr-FR" dirty="0" err="1"/>
              <a:t>AfterAll</a:t>
            </a:r>
            <a:r>
              <a:rPr lang="fr-FR" dirty="0"/>
              <a:t> en </a:t>
            </a:r>
            <a:r>
              <a:rPr lang="fr-FR" dirty="0" err="1"/>
              <a:t>Junit</a:t>
            </a:r>
            <a:r>
              <a:rPr lang="fr-FR" dirty="0"/>
              <a:t> 5)</a:t>
            </a:r>
            <a:endParaRPr lang="fr-FR" sz="1400" dirty="0"/>
          </a:p>
        </p:txBody>
      </p:sp>
    </p:spTree>
    <p:extLst>
      <p:ext uri="{BB962C8B-B14F-4D97-AF65-F5344CB8AC3E}">
        <p14:creationId xmlns:p14="http://schemas.microsoft.com/office/powerpoint/2010/main" val="474807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Canevas d’un test</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43</a:t>
            </a:fld>
            <a:endParaRPr lang="fr-FR" dirty="0"/>
          </a:p>
        </p:txBody>
      </p:sp>
      <p:sp>
        <p:nvSpPr>
          <p:cNvPr id="2" name="Rectangle 1"/>
          <p:cNvSpPr/>
          <p:nvPr/>
        </p:nvSpPr>
        <p:spPr>
          <a:xfrm>
            <a:off x="3040211" y="516346"/>
            <a:ext cx="2913618" cy="1015663"/>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 A. A.</a:t>
            </a:r>
          </a:p>
        </p:txBody>
      </p:sp>
      <p:sp>
        <p:nvSpPr>
          <p:cNvPr id="9" name="ZoneTexte 8"/>
          <p:cNvSpPr txBox="1"/>
          <p:nvPr/>
        </p:nvSpPr>
        <p:spPr>
          <a:xfrm>
            <a:off x="38201" y="1503993"/>
            <a:ext cx="1740772" cy="479956"/>
          </a:xfrm>
          <a:prstGeom prst="rect">
            <a:avLst/>
          </a:prstGeom>
          <a:noFill/>
        </p:spPr>
        <p:txBody>
          <a:bodyPr wrap="square" lIns="0" tIns="0" rIns="0" bIns="0" rtlCol="0">
            <a:noAutofit/>
          </a:bodyPr>
          <a:lstStyle/>
          <a:p>
            <a:pPr algn="ctr"/>
            <a:r>
              <a:rPr lang="fr-FR" sz="2800" dirty="0">
                <a:solidFill>
                  <a:schemeClr val="accent1"/>
                </a:solidFill>
                <a:latin typeface="BNPP Slab Serif Extra Bold" pitchFamily="50" charset="0"/>
              </a:rPr>
              <a:t>A</a:t>
            </a:r>
            <a:r>
              <a:rPr lang="fr-FR" sz="2800" dirty="0">
                <a:solidFill>
                  <a:schemeClr val="bg1"/>
                </a:solidFill>
                <a:latin typeface="BNPP Slab Serif Extra Bold" pitchFamily="50" charset="0"/>
              </a:rPr>
              <a:t>rrange</a:t>
            </a:r>
          </a:p>
        </p:txBody>
      </p:sp>
      <p:sp>
        <p:nvSpPr>
          <p:cNvPr id="10" name="ZoneTexte 9"/>
          <p:cNvSpPr txBox="1"/>
          <p:nvPr/>
        </p:nvSpPr>
        <p:spPr>
          <a:xfrm>
            <a:off x="35497" y="2712360"/>
            <a:ext cx="1740772" cy="479956"/>
          </a:xfrm>
          <a:prstGeom prst="rect">
            <a:avLst/>
          </a:prstGeom>
          <a:noFill/>
        </p:spPr>
        <p:txBody>
          <a:bodyPr wrap="square" lIns="0" tIns="0" rIns="0" bIns="0" rtlCol="0">
            <a:noAutofit/>
          </a:bodyPr>
          <a:lstStyle/>
          <a:p>
            <a:pPr algn="ctr"/>
            <a:r>
              <a:rPr lang="fr-FR" sz="2800" dirty="0" err="1">
                <a:solidFill>
                  <a:schemeClr val="accent1"/>
                </a:solidFill>
                <a:latin typeface="BNPP Slab Serif Extra Bold" pitchFamily="50" charset="0"/>
              </a:rPr>
              <a:t>A</a:t>
            </a:r>
            <a:r>
              <a:rPr lang="fr-FR" sz="2800" dirty="0" err="1">
                <a:solidFill>
                  <a:schemeClr val="bg1"/>
                </a:solidFill>
                <a:latin typeface="BNPP Slab Serif Extra Bold" pitchFamily="50" charset="0"/>
              </a:rPr>
              <a:t>ct</a:t>
            </a:r>
            <a:endParaRPr lang="fr-FR" sz="2800" dirty="0">
              <a:solidFill>
                <a:schemeClr val="bg1"/>
              </a:solidFill>
              <a:latin typeface="BNPP Slab Serif Extra Bold" pitchFamily="50" charset="0"/>
            </a:endParaRPr>
          </a:p>
        </p:txBody>
      </p:sp>
      <p:sp>
        <p:nvSpPr>
          <p:cNvPr id="11" name="ZoneTexte 10"/>
          <p:cNvSpPr txBox="1"/>
          <p:nvPr/>
        </p:nvSpPr>
        <p:spPr>
          <a:xfrm>
            <a:off x="35497" y="3964002"/>
            <a:ext cx="1740772" cy="479956"/>
          </a:xfrm>
          <a:prstGeom prst="rect">
            <a:avLst/>
          </a:prstGeom>
          <a:noFill/>
        </p:spPr>
        <p:txBody>
          <a:bodyPr wrap="square" lIns="0" tIns="0" rIns="0" bIns="0" rtlCol="0">
            <a:noAutofit/>
          </a:bodyPr>
          <a:lstStyle/>
          <a:p>
            <a:pPr algn="ctr"/>
            <a:r>
              <a:rPr lang="fr-FR" sz="2800" dirty="0" err="1">
                <a:solidFill>
                  <a:schemeClr val="accent1"/>
                </a:solidFill>
                <a:latin typeface="BNPP Slab Serif Extra Bold" pitchFamily="50" charset="0"/>
              </a:rPr>
              <a:t>A</a:t>
            </a:r>
            <a:r>
              <a:rPr lang="fr-FR" sz="2800" dirty="0" err="1">
                <a:solidFill>
                  <a:schemeClr val="bg1"/>
                </a:solidFill>
                <a:latin typeface="BNPP Slab Serif Extra Bold" pitchFamily="50" charset="0"/>
              </a:rPr>
              <a:t>ssert</a:t>
            </a:r>
            <a:endParaRPr lang="fr-FR" sz="2800" dirty="0">
              <a:solidFill>
                <a:schemeClr val="bg1"/>
              </a:solidFill>
              <a:latin typeface="BNPP Slab Serif Extra Bold" pitchFamily="50" charset="0"/>
            </a:endParaRPr>
          </a:p>
        </p:txBody>
      </p:sp>
      <p:cxnSp>
        <p:nvCxnSpPr>
          <p:cNvPr id="13" name="Connecteur droit avec flèche 12"/>
          <p:cNvCxnSpPr>
            <a:stCxn id="9" idx="2"/>
            <a:endCxn id="10" idx="0"/>
          </p:cNvCxnSpPr>
          <p:nvPr/>
        </p:nvCxnSpPr>
        <p:spPr>
          <a:xfrm flipH="1">
            <a:off x="905885" y="1983949"/>
            <a:ext cx="2704" cy="7284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Connecteur droit avec flèche 13"/>
          <p:cNvCxnSpPr>
            <a:stCxn id="10" idx="2"/>
            <a:endCxn id="11" idx="0"/>
          </p:cNvCxnSpPr>
          <p:nvPr/>
        </p:nvCxnSpPr>
        <p:spPr>
          <a:xfrm>
            <a:off x="905883" y="3192316"/>
            <a:ext cx="0" cy="7716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ZoneTexte 16"/>
          <p:cNvSpPr txBox="1"/>
          <p:nvPr/>
        </p:nvSpPr>
        <p:spPr>
          <a:xfrm>
            <a:off x="2111148" y="1503993"/>
            <a:ext cx="1740772" cy="479956"/>
          </a:xfrm>
          <a:prstGeom prst="rect">
            <a:avLst/>
          </a:prstGeom>
          <a:noFill/>
        </p:spPr>
        <p:txBody>
          <a:bodyPr wrap="square" lIns="0" tIns="0" rIns="0" bIns="0" rtlCol="0">
            <a:noAutofit/>
          </a:bodyPr>
          <a:lstStyle/>
          <a:p>
            <a:pPr algn="ctr"/>
            <a:r>
              <a:rPr lang="fr-FR" sz="2800" dirty="0" err="1">
                <a:solidFill>
                  <a:schemeClr val="bg1"/>
                </a:solidFill>
                <a:latin typeface="BNPP Expanded Sans" pitchFamily="50" charset="0"/>
              </a:rPr>
              <a:t>Given</a:t>
            </a:r>
            <a:endParaRPr lang="fr-FR" sz="2800" dirty="0">
              <a:solidFill>
                <a:schemeClr val="bg1"/>
              </a:solidFill>
              <a:latin typeface="BNPP Expanded Sans" pitchFamily="50" charset="0"/>
            </a:endParaRPr>
          </a:p>
        </p:txBody>
      </p:sp>
      <p:sp>
        <p:nvSpPr>
          <p:cNvPr id="18" name="ZoneTexte 17"/>
          <p:cNvSpPr txBox="1"/>
          <p:nvPr/>
        </p:nvSpPr>
        <p:spPr>
          <a:xfrm>
            <a:off x="2108444" y="2712360"/>
            <a:ext cx="1740772" cy="479956"/>
          </a:xfrm>
          <a:prstGeom prst="rect">
            <a:avLst/>
          </a:prstGeom>
          <a:noFill/>
        </p:spPr>
        <p:txBody>
          <a:bodyPr wrap="square" lIns="0" tIns="0" rIns="0" bIns="0" rtlCol="0">
            <a:noAutofit/>
          </a:bodyPr>
          <a:lstStyle/>
          <a:p>
            <a:pPr algn="ctr"/>
            <a:r>
              <a:rPr lang="fr-FR" sz="2800" dirty="0" err="1">
                <a:solidFill>
                  <a:schemeClr val="bg1"/>
                </a:solidFill>
                <a:latin typeface="BNPP Expanded Sans" pitchFamily="50" charset="0"/>
              </a:rPr>
              <a:t>When</a:t>
            </a:r>
            <a:endParaRPr lang="fr-FR" sz="2800" dirty="0">
              <a:solidFill>
                <a:schemeClr val="bg1"/>
              </a:solidFill>
              <a:latin typeface="BNPP Expanded Sans" pitchFamily="50" charset="0"/>
            </a:endParaRPr>
          </a:p>
        </p:txBody>
      </p:sp>
      <p:sp>
        <p:nvSpPr>
          <p:cNvPr id="19" name="ZoneTexte 18"/>
          <p:cNvSpPr txBox="1"/>
          <p:nvPr/>
        </p:nvSpPr>
        <p:spPr>
          <a:xfrm>
            <a:off x="2108444" y="3964002"/>
            <a:ext cx="1740772" cy="479956"/>
          </a:xfrm>
          <a:prstGeom prst="rect">
            <a:avLst/>
          </a:prstGeom>
          <a:noFill/>
        </p:spPr>
        <p:txBody>
          <a:bodyPr wrap="square" lIns="0" tIns="0" rIns="0" bIns="0" rtlCol="0">
            <a:noAutofit/>
          </a:bodyPr>
          <a:lstStyle/>
          <a:p>
            <a:pPr algn="ctr"/>
            <a:r>
              <a:rPr lang="fr-FR" sz="2800" dirty="0" err="1">
                <a:solidFill>
                  <a:schemeClr val="bg1"/>
                </a:solidFill>
                <a:latin typeface="BNPP Expanded Sans" pitchFamily="50" charset="0"/>
              </a:rPr>
              <a:t>Then</a:t>
            </a:r>
            <a:endParaRPr lang="fr-FR" sz="2800" dirty="0">
              <a:solidFill>
                <a:schemeClr val="bg1"/>
              </a:solidFill>
              <a:latin typeface="BNPP Expanded Sans" pitchFamily="50" charset="0"/>
            </a:endParaRPr>
          </a:p>
        </p:txBody>
      </p:sp>
      <p:cxnSp>
        <p:nvCxnSpPr>
          <p:cNvPr id="20" name="Connecteur droit avec flèche 19"/>
          <p:cNvCxnSpPr>
            <a:stCxn id="17" idx="2"/>
            <a:endCxn id="18" idx="0"/>
          </p:cNvCxnSpPr>
          <p:nvPr/>
        </p:nvCxnSpPr>
        <p:spPr>
          <a:xfrm flipH="1">
            <a:off x="2978831" y="1983949"/>
            <a:ext cx="2704" cy="7284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Connecteur droit avec flèche 20"/>
          <p:cNvCxnSpPr>
            <a:stCxn id="18" idx="2"/>
            <a:endCxn id="19" idx="0"/>
          </p:cNvCxnSpPr>
          <p:nvPr/>
        </p:nvCxnSpPr>
        <p:spPr>
          <a:xfrm>
            <a:off x="2978830" y="3192316"/>
            <a:ext cx="0" cy="7716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ZoneTexte 21"/>
          <p:cNvSpPr txBox="1"/>
          <p:nvPr/>
        </p:nvSpPr>
        <p:spPr>
          <a:xfrm>
            <a:off x="4286672" y="1503993"/>
            <a:ext cx="2445568" cy="479956"/>
          </a:xfrm>
          <a:prstGeom prst="rect">
            <a:avLst/>
          </a:prstGeom>
          <a:noFill/>
        </p:spPr>
        <p:txBody>
          <a:bodyPr wrap="square" lIns="0" tIns="0" rIns="0" bIns="0" rtlCol="0">
            <a:noAutofit/>
          </a:bodyPr>
          <a:lstStyle/>
          <a:p>
            <a:pPr algn="ctr"/>
            <a:r>
              <a:rPr lang="fr-FR" sz="2800" dirty="0">
                <a:solidFill>
                  <a:schemeClr val="bg1"/>
                </a:solidFill>
                <a:latin typeface="Bradley Hand ITC" panose="03070402050302030203" pitchFamily="66" charset="0"/>
              </a:rPr>
              <a:t>En tant que</a:t>
            </a:r>
          </a:p>
        </p:txBody>
      </p:sp>
      <p:sp>
        <p:nvSpPr>
          <p:cNvPr id="23" name="ZoneTexte 22"/>
          <p:cNvSpPr txBox="1"/>
          <p:nvPr/>
        </p:nvSpPr>
        <p:spPr>
          <a:xfrm>
            <a:off x="4283968" y="2712360"/>
            <a:ext cx="2445568" cy="479956"/>
          </a:xfrm>
          <a:prstGeom prst="rect">
            <a:avLst/>
          </a:prstGeom>
          <a:noFill/>
        </p:spPr>
        <p:txBody>
          <a:bodyPr wrap="square" lIns="0" tIns="0" rIns="0" bIns="0" rtlCol="0">
            <a:noAutofit/>
          </a:bodyPr>
          <a:lstStyle/>
          <a:p>
            <a:pPr algn="ctr"/>
            <a:r>
              <a:rPr lang="fr-FR" sz="2800" dirty="0">
                <a:solidFill>
                  <a:schemeClr val="bg1"/>
                </a:solidFill>
                <a:latin typeface="Bradley Hand ITC" panose="03070402050302030203" pitchFamily="66" charset="0"/>
              </a:rPr>
              <a:t>Je veux que</a:t>
            </a:r>
          </a:p>
        </p:txBody>
      </p:sp>
      <p:sp>
        <p:nvSpPr>
          <p:cNvPr id="24" name="ZoneTexte 23"/>
          <p:cNvSpPr txBox="1"/>
          <p:nvPr/>
        </p:nvSpPr>
        <p:spPr>
          <a:xfrm>
            <a:off x="4283968" y="3964002"/>
            <a:ext cx="2445568" cy="479956"/>
          </a:xfrm>
          <a:prstGeom prst="rect">
            <a:avLst/>
          </a:prstGeom>
          <a:noFill/>
        </p:spPr>
        <p:txBody>
          <a:bodyPr wrap="square" lIns="0" tIns="0" rIns="0" bIns="0" rtlCol="0">
            <a:noAutofit/>
          </a:bodyPr>
          <a:lstStyle/>
          <a:p>
            <a:pPr algn="ctr"/>
            <a:r>
              <a:rPr lang="fr-FR" sz="2800" dirty="0">
                <a:solidFill>
                  <a:schemeClr val="bg1"/>
                </a:solidFill>
                <a:latin typeface="Bradley Hand ITC" panose="03070402050302030203" pitchFamily="66" charset="0"/>
              </a:rPr>
              <a:t>Afin de</a:t>
            </a:r>
          </a:p>
        </p:txBody>
      </p:sp>
      <p:cxnSp>
        <p:nvCxnSpPr>
          <p:cNvPr id="25" name="Connecteur droit avec flèche 24"/>
          <p:cNvCxnSpPr>
            <a:stCxn id="22" idx="2"/>
            <a:endCxn id="23" idx="0"/>
          </p:cNvCxnSpPr>
          <p:nvPr/>
        </p:nvCxnSpPr>
        <p:spPr>
          <a:xfrm flipH="1">
            <a:off x="5506755" y="1983949"/>
            <a:ext cx="2704" cy="7284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a:stCxn id="23" idx="2"/>
            <a:endCxn id="24" idx="0"/>
          </p:cNvCxnSpPr>
          <p:nvPr/>
        </p:nvCxnSpPr>
        <p:spPr>
          <a:xfrm>
            <a:off x="5506752" y="3192316"/>
            <a:ext cx="0" cy="7716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ZoneTexte 26"/>
          <p:cNvSpPr txBox="1"/>
          <p:nvPr/>
        </p:nvSpPr>
        <p:spPr>
          <a:xfrm>
            <a:off x="6662937" y="1503993"/>
            <a:ext cx="2445568" cy="479956"/>
          </a:xfrm>
          <a:prstGeom prst="rect">
            <a:avLst/>
          </a:prstGeom>
          <a:noFill/>
        </p:spPr>
        <p:txBody>
          <a:bodyPr wrap="square" lIns="0" tIns="0" rIns="0" bIns="0" rtlCol="0">
            <a:noAutofit/>
          </a:bodyPr>
          <a:lstStyle/>
          <a:p>
            <a:pPr algn="ctr"/>
            <a:r>
              <a:rPr lang="fr-FR" sz="2800" dirty="0">
                <a:solidFill>
                  <a:schemeClr val="bg1"/>
                </a:solidFill>
                <a:latin typeface="Arial Narrow" panose="020B0606020202030204" pitchFamily="34" charset="0"/>
              </a:rPr>
              <a:t>setup</a:t>
            </a:r>
          </a:p>
        </p:txBody>
      </p:sp>
      <p:sp>
        <p:nvSpPr>
          <p:cNvPr id="28" name="ZoneTexte 27"/>
          <p:cNvSpPr txBox="1"/>
          <p:nvPr/>
        </p:nvSpPr>
        <p:spPr>
          <a:xfrm>
            <a:off x="6660233" y="2712360"/>
            <a:ext cx="2445568" cy="479956"/>
          </a:xfrm>
          <a:prstGeom prst="rect">
            <a:avLst/>
          </a:prstGeom>
          <a:noFill/>
        </p:spPr>
        <p:txBody>
          <a:bodyPr wrap="square" lIns="0" tIns="0" rIns="0" bIns="0" rtlCol="0">
            <a:noAutofit/>
          </a:bodyPr>
          <a:lstStyle/>
          <a:p>
            <a:pPr algn="ctr"/>
            <a:r>
              <a:rPr lang="fr-FR" sz="2800" dirty="0" err="1">
                <a:solidFill>
                  <a:schemeClr val="bg1"/>
                </a:solidFill>
                <a:latin typeface="Arial Narrow" panose="020B0606020202030204" pitchFamily="34" charset="0"/>
              </a:rPr>
              <a:t>execution</a:t>
            </a:r>
            <a:endParaRPr lang="fr-FR" sz="2800" dirty="0">
              <a:solidFill>
                <a:schemeClr val="bg1"/>
              </a:solidFill>
              <a:latin typeface="Arial Narrow" panose="020B0606020202030204" pitchFamily="34" charset="0"/>
            </a:endParaRPr>
          </a:p>
        </p:txBody>
      </p:sp>
      <p:sp>
        <p:nvSpPr>
          <p:cNvPr id="29" name="ZoneTexte 28"/>
          <p:cNvSpPr txBox="1"/>
          <p:nvPr/>
        </p:nvSpPr>
        <p:spPr>
          <a:xfrm>
            <a:off x="6660233" y="3964002"/>
            <a:ext cx="2445568" cy="479956"/>
          </a:xfrm>
          <a:prstGeom prst="rect">
            <a:avLst/>
          </a:prstGeom>
          <a:noFill/>
        </p:spPr>
        <p:txBody>
          <a:bodyPr wrap="square" lIns="0" tIns="0" rIns="0" bIns="0" rtlCol="0">
            <a:noAutofit/>
          </a:bodyPr>
          <a:lstStyle/>
          <a:p>
            <a:pPr algn="ctr"/>
            <a:r>
              <a:rPr lang="fr-FR" sz="2800" dirty="0">
                <a:solidFill>
                  <a:schemeClr val="bg1"/>
                </a:solidFill>
                <a:latin typeface="Arial Narrow" panose="020B0606020202030204" pitchFamily="34" charset="0"/>
              </a:rPr>
              <a:t>assertion</a:t>
            </a:r>
          </a:p>
        </p:txBody>
      </p:sp>
      <p:cxnSp>
        <p:nvCxnSpPr>
          <p:cNvPr id="30" name="Connecteur droit avec flèche 29"/>
          <p:cNvCxnSpPr>
            <a:stCxn id="27" idx="2"/>
            <a:endCxn id="28" idx="0"/>
          </p:cNvCxnSpPr>
          <p:nvPr/>
        </p:nvCxnSpPr>
        <p:spPr>
          <a:xfrm flipH="1">
            <a:off x="7883020" y="1983949"/>
            <a:ext cx="2704" cy="7284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Connecteur droit avec flèche 30"/>
          <p:cNvCxnSpPr>
            <a:stCxn id="28" idx="2"/>
            <a:endCxn id="29" idx="0"/>
          </p:cNvCxnSpPr>
          <p:nvPr/>
        </p:nvCxnSpPr>
        <p:spPr>
          <a:xfrm>
            <a:off x="7883017" y="3192316"/>
            <a:ext cx="0" cy="7716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41801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assertions </a:t>
            </a:r>
            <a:r>
              <a:rPr lang="fr-FR" dirty="0" err="1"/>
              <a:t>JUnit</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44</a:t>
            </a:fld>
            <a:endParaRPr lang="fr-FR" dirty="0"/>
          </a:p>
        </p:txBody>
      </p:sp>
      <p:sp>
        <p:nvSpPr>
          <p:cNvPr id="3" name="Espace réservé du contenu 2"/>
          <p:cNvSpPr>
            <a:spLocks noGrp="1"/>
          </p:cNvSpPr>
          <p:nvPr>
            <p:ph idx="1"/>
          </p:nvPr>
        </p:nvSpPr>
        <p:spPr/>
        <p:txBody>
          <a:bodyPr>
            <a:normAutofit/>
          </a:bodyPr>
          <a:lstStyle/>
          <a:p>
            <a:r>
              <a:rPr lang="fr-FR" dirty="0"/>
              <a:t>Pour valider un test on va utiliser un mécanisme d’assertion</a:t>
            </a:r>
          </a:p>
          <a:p>
            <a:r>
              <a:rPr lang="fr-FR" dirty="0"/>
              <a:t>Une assertion est une supposition qu’on va vérifier</a:t>
            </a:r>
          </a:p>
        </p:txBody>
      </p:sp>
      <p:sp>
        <p:nvSpPr>
          <p:cNvPr id="7" name="Rectangle à coins arrondis 6"/>
          <p:cNvSpPr/>
          <p:nvPr/>
        </p:nvSpPr>
        <p:spPr>
          <a:xfrm>
            <a:off x="971602" y="1635646"/>
            <a:ext cx="7128793" cy="50405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3200" dirty="0" err="1">
                <a:solidFill>
                  <a:schemeClr val="tx1"/>
                </a:solidFill>
                <a:latin typeface="+mj-lt"/>
              </a:rPr>
              <a:t>Assert.assertXXX</a:t>
            </a:r>
            <a:r>
              <a:rPr lang="fr-FR" sz="3200" dirty="0">
                <a:solidFill>
                  <a:schemeClr val="tx1"/>
                </a:solidFill>
                <a:latin typeface="+mj-lt"/>
              </a:rPr>
              <a:t>(</a:t>
            </a:r>
            <a:r>
              <a:rPr lang="fr-FR" sz="3200" dirty="0" err="1">
                <a:solidFill>
                  <a:schemeClr val="tx1"/>
                </a:solidFill>
                <a:latin typeface="+mj-lt"/>
              </a:rPr>
              <a:t>expected</a:t>
            </a:r>
            <a:r>
              <a:rPr lang="fr-FR" sz="3200" dirty="0">
                <a:solidFill>
                  <a:schemeClr val="tx1"/>
                </a:solidFill>
                <a:latin typeface="+mj-lt"/>
              </a:rPr>
              <a:t>, </a:t>
            </a:r>
            <a:r>
              <a:rPr lang="fr-FR" sz="3200" dirty="0" err="1">
                <a:solidFill>
                  <a:schemeClr val="tx1"/>
                </a:solidFill>
                <a:latin typeface="+mj-lt"/>
              </a:rPr>
              <a:t>actual</a:t>
            </a:r>
            <a:r>
              <a:rPr lang="fr-FR" sz="3200" dirty="0">
                <a:solidFill>
                  <a:schemeClr val="tx1"/>
                </a:solidFill>
                <a:latin typeface="+mj-lt"/>
              </a:rPr>
              <a:t>)</a:t>
            </a:r>
          </a:p>
        </p:txBody>
      </p:sp>
      <p:sp>
        <p:nvSpPr>
          <p:cNvPr id="8" name="Rectangle à coins arrondis 7"/>
          <p:cNvSpPr/>
          <p:nvPr/>
        </p:nvSpPr>
        <p:spPr>
          <a:xfrm>
            <a:off x="251523" y="2861269"/>
            <a:ext cx="1872208" cy="10614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200" dirty="0">
                <a:solidFill>
                  <a:schemeClr val="tx1"/>
                </a:solidFill>
              </a:rPr>
              <a:t>Le type d’assertion</a:t>
            </a:r>
          </a:p>
          <a:p>
            <a:r>
              <a:rPr lang="fr-FR" sz="1200" dirty="0" err="1">
                <a:solidFill>
                  <a:schemeClr val="tx1"/>
                </a:solidFill>
              </a:rPr>
              <a:t>AssertTrue</a:t>
            </a:r>
            <a:endParaRPr lang="fr-FR" sz="1200" dirty="0">
              <a:solidFill>
                <a:schemeClr val="tx1"/>
              </a:solidFill>
            </a:endParaRPr>
          </a:p>
          <a:p>
            <a:r>
              <a:rPr lang="fr-FR" sz="1200" dirty="0" err="1">
                <a:solidFill>
                  <a:schemeClr val="tx1"/>
                </a:solidFill>
              </a:rPr>
              <a:t>AssertEquals</a:t>
            </a:r>
            <a:endParaRPr lang="fr-FR" sz="1200" dirty="0">
              <a:solidFill>
                <a:schemeClr val="tx1"/>
              </a:solidFill>
            </a:endParaRPr>
          </a:p>
          <a:p>
            <a:r>
              <a:rPr lang="fr-FR" sz="1200" dirty="0" err="1">
                <a:solidFill>
                  <a:schemeClr val="tx1"/>
                </a:solidFill>
              </a:rPr>
              <a:t>AssertThat</a:t>
            </a:r>
            <a:endParaRPr lang="fr-FR" sz="1200" dirty="0">
              <a:solidFill>
                <a:schemeClr val="tx1"/>
              </a:solidFill>
            </a:endParaRPr>
          </a:p>
          <a:p>
            <a:r>
              <a:rPr lang="fr-FR" sz="1200" dirty="0">
                <a:solidFill>
                  <a:schemeClr val="tx1"/>
                </a:solidFill>
              </a:rPr>
              <a:t>….</a:t>
            </a:r>
          </a:p>
        </p:txBody>
      </p:sp>
      <p:sp>
        <p:nvSpPr>
          <p:cNvPr id="9" name="Rectangle à coins arrondis 8"/>
          <p:cNvSpPr/>
          <p:nvPr/>
        </p:nvSpPr>
        <p:spPr>
          <a:xfrm>
            <a:off x="3491884" y="2599670"/>
            <a:ext cx="1872208" cy="26536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200" dirty="0">
                <a:solidFill>
                  <a:schemeClr val="tx1"/>
                </a:solidFill>
              </a:rPr>
              <a:t>La valeur attendue</a:t>
            </a:r>
          </a:p>
        </p:txBody>
      </p:sp>
      <p:sp>
        <p:nvSpPr>
          <p:cNvPr id="10" name="Rectangle à coins arrondis 9"/>
          <p:cNvSpPr/>
          <p:nvPr/>
        </p:nvSpPr>
        <p:spPr>
          <a:xfrm>
            <a:off x="5796140" y="2599670"/>
            <a:ext cx="1872208" cy="26536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200" dirty="0">
                <a:solidFill>
                  <a:schemeClr val="tx1"/>
                </a:solidFill>
              </a:rPr>
              <a:t>La valeur obtenue</a:t>
            </a:r>
          </a:p>
        </p:txBody>
      </p:sp>
      <p:cxnSp>
        <p:nvCxnSpPr>
          <p:cNvPr id="11" name="Connecteur droit 10"/>
          <p:cNvCxnSpPr>
            <a:stCxn id="8" idx="0"/>
          </p:cNvCxnSpPr>
          <p:nvPr/>
        </p:nvCxnSpPr>
        <p:spPr>
          <a:xfrm flipV="1">
            <a:off x="1187625" y="2139702"/>
            <a:ext cx="2016224" cy="7215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Connecteur droit 11"/>
          <p:cNvCxnSpPr>
            <a:endCxn id="9" idx="0"/>
          </p:cNvCxnSpPr>
          <p:nvPr/>
        </p:nvCxnSpPr>
        <p:spPr>
          <a:xfrm flipH="1">
            <a:off x="4427989" y="2139705"/>
            <a:ext cx="648073" cy="459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Connecteur droit 15"/>
          <p:cNvCxnSpPr>
            <a:stCxn id="10" idx="0"/>
          </p:cNvCxnSpPr>
          <p:nvPr/>
        </p:nvCxnSpPr>
        <p:spPr>
          <a:xfrm flipH="1" flipV="1">
            <a:off x="6588227" y="2139705"/>
            <a:ext cx="144016" cy="459967"/>
          </a:xfrm>
          <a:prstGeom prst="line">
            <a:avLst/>
          </a:prstGeom>
        </p:spPr>
        <p:style>
          <a:lnRef idx="2">
            <a:schemeClr val="accent1"/>
          </a:lnRef>
          <a:fillRef idx="0">
            <a:schemeClr val="accent1"/>
          </a:fillRef>
          <a:effectRef idx="1">
            <a:schemeClr val="accent1"/>
          </a:effectRef>
          <a:fontRef idx="minor">
            <a:schemeClr val="tx1"/>
          </a:fontRef>
        </p:style>
      </p:cxnSp>
      <p:sp>
        <p:nvSpPr>
          <p:cNvPr id="19" name="ZoneTexte 18"/>
          <p:cNvSpPr txBox="1"/>
          <p:nvPr/>
        </p:nvSpPr>
        <p:spPr>
          <a:xfrm>
            <a:off x="2915817" y="3049965"/>
            <a:ext cx="5760640" cy="684076"/>
          </a:xfrm>
          <a:prstGeom prst="rect">
            <a:avLst/>
          </a:prstGeom>
          <a:noFill/>
        </p:spPr>
        <p:txBody>
          <a:bodyPr wrap="square" lIns="0" tIns="0" rIns="0" bIns="0" rtlCol="0">
            <a:noAutofit/>
          </a:bodyPr>
          <a:lstStyle/>
          <a:p>
            <a:r>
              <a:rPr lang="fr-FR" dirty="0">
                <a:solidFill>
                  <a:schemeClr val="bg1">
                    <a:lumMod val="50000"/>
                  </a:schemeClr>
                </a:solidFill>
                <a:latin typeface="BNPP Slab Serif Extra Bold" pitchFamily="50" charset="0"/>
              </a:rPr>
              <a:t>Si  </a:t>
            </a:r>
            <a:r>
              <a:rPr lang="fr-FR" dirty="0" err="1">
                <a:solidFill>
                  <a:schemeClr val="bg1">
                    <a:lumMod val="50000"/>
                  </a:schemeClr>
                </a:solidFill>
                <a:latin typeface="BNPP Slab Serif Extra Bold" pitchFamily="50" charset="0"/>
              </a:rPr>
              <a:t>expected</a:t>
            </a:r>
            <a:r>
              <a:rPr lang="fr-FR" dirty="0">
                <a:solidFill>
                  <a:schemeClr val="bg1">
                    <a:lumMod val="50000"/>
                  </a:schemeClr>
                </a:solidFill>
                <a:latin typeface="BNPP Slab Serif Extra Bold" pitchFamily="50" charset="0"/>
              </a:rPr>
              <a:t> = </a:t>
            </a:r>
            <a:r>
              <a:rPr lang="fr-FR" dirty="0" err="1">
                <a:solidFill>
                  <a:schemeClr val="bg1">
                    <a:lumMod val="50000"/>
                  </a:schemeClr>
                </a:solidFill>
                <a:latin typeface="BNPP Slab Serif Extra Bold" pitchFamily="50" charset="0"/>
              </a:rPr>
              <a:t>actual</a:t>
            </a:r>
            <a:r>
              <a:rPr lang="fr-FR" dirty="0">
                <a:solidFill>
                  <a:schemeClr val="bg1">
                    <a:lumMod val="50000"/>
                  </a:schemeClr>
                </a:solidFill>
                <a:latin typeface="BNPP Slab Serif Extra Bold" pitchFamily="50" charset="0"/>
              </a:rPr>
              <a:t> alors l’assertion est vrai </a:t>
            </a:r>
          </a:p>
          <a:p>
            <a:r>
              <a:rPr lang="fr-FR" dirty="0">
                <a:solidFill>
                  <a:schemeClr val="bg1">
                    <a:lumMod val="50000"/>
                  </a:schemeClr>
                </a:solidFill>
                <a:latin typeface="BNPP Slab Serif Extra Bold" pitchFamily="50" charset="0"/>
                <a:sym typeface="Wingdings" panose="05000000000000000000" pitchFamily="2" charset="2"/>
              </a:rPr>
              <a:t> Le test est passant</a:t>
            </a:r>
            <a:endParaRPr lang="fr-FR" dirty="0">
              <a:solidFill>
                <a:schemeClr val="bg1">
                  <a:lumMod val="50000"/>
                </a:schemeClr>
              </a:solidFill>
              <a:latin typeface="BNPP Slab Serif Extra Bold" pitchFamily="50" charset="0"/>
            </a:endParaRPr>
          </a:p>
        </p:txBody>
      </p:sp>
      <p:sp>
        <p:nvSpPr>
          <p:cNvPr id="20" name="ZoneTexte 19"/>
          <p:cNvSpPr txBox="1"/>
          <p:nvPr/>
        </p:nvSpPr>
        <p:spPr>
          <a:xfrm>
            <a:off x="3059833" y="4225591"/>
            <a:ext cx="5760640" cy="342038"/>
          </a:xfrm>
          <a:prstGeom prst="rect">
            <a:avLst/>
          </a:prstGeom>
          <a:noFill/>
        </p:spPr>
        <p:txBody>
          <a:bodyPr wrap="square" lIns="0" tIns="0" rIns="0" bIns="0" rtlCol="0">
            <a:noAutofit/>
          </a:bodyPr>
          <a:lstStyle/>
          <a:p>
            <a:r>
              <a:rPr lang="fr-FR" sz="1400" i="1" dirty="0">
                <a:solidFill>
                  <a:srgbClr val="323334"/>
                </a:solidFill>
              </a:rPr>
              <a:t>* Un import </a:t>
            </a:r>
            <a:r>
              <a:rPr lang="fr-FR" sz="1400" i="1" dirty="0" err="1">
                <a:solidFill>
                  <a:srgbClr val="323334"/>
                </a:solidFill>
              </a:rPr>
              <a:t>static</a:t>
            </a:r>
            <a:r>
              <a:rPr lang="fr-FR" sz="1400" i="1" dirty="0">
                <a:solidFill>
                  <a:srgbClr val="323334"/>
                </a:solidFill>
              </a:rPr>
              <a:t> de </a:t>
            </a:r>
            <a:r>
              <a:rPr lang="fr-FR" sz="1400" i="1" dirty="0" err="1">
                <a:solidFill>
                  <a:srgbClr val="323334"/>
                </a:solidFill>
              </a:rPr>
              <a:t>org.junit.Assert</a:t>
            </a:r>
            <a:r>
              <a:rPr lang="fr-FR" sz="1400" i="1" dirty="0">
                <a:solidFill>
                  <a:srgbClr val="323334"/>
                </a:solidFill>
              </a:rPr>
              <a:t> va simplifier la lecture et l’utilisation</a:t>
            </a:r>
          </a:p>
        </p:txBody>
      </p:sp>
    </p:spTree>
    <p:extLst>
      <p:ext uri="{BB962C8B-B14F-4D97-AF65-F5344CB8AC3E}">
        <p14:creationId xmlns:p14="http://schemas.microsoft.com/office/powerpoint/2010/main" val="117841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Canevas d’un test</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a:xfrm>
            <a:off x="3830560" y="4796670"/>
            <a:ext cx="180000" cy="135000"/>
          </a:xfrm>
        </p:spPr>
        <p:txBody>
          <a:bodyPr/>
          <a:lstStyle/>
          <a:p>
            <a:pPr>
              <a:defRPr/>
            </a:pPr>
            <a:fld id="{276219AF-F5ED-455B-A512-B03AB3602319}" type="slidenum">
              <a:rPr lang="fr-FR" smtClean="0"/>
              <a:pPr>
                <a:defRPr/>
              </a:pPr>
              <a:t>45</a:t>
            </a:fld>
            <a:endParaRPr lang="fr-FR" dirty="0"/>
          </a:p>
        </p:txBody>
      </p:sp>
      <p:sp>
        <p:nvSpPr>
          <p:cNvPr id="9" name="ZoneTexte 8"/>
          <p:cNvSpPr txBox="1"/>
          <p:nvPr/>
        </p:nvSpPr>
        <p:spPr>
          <a:xfrm>
            <a:off x="2057129" y="1339695"/>
            <a:ext cx="1740772" cy="479956"/>
          </a:xfrm>
          <a:prstGeom prst="rect">
            <a:avLst/>
          </a:prstGeom>
          <a:noFill/>
        </p:spPr>
        <p:txBody>
          <a:bodyPr wrap="square" lIns="0" tIns="0" rIns="0" bIns="0" rtlCol="0">
            <a:noAutofit/>
          </a:bodyPr>
          <a:lstStyle/>
          <a:p>
            <a:pPr algn="ctr"/>
            <a:r>
              <a:rPr lang="fr-FR" sz="2800" dirty="0">
                <a:solidFill>
                  <a:schemeClr val="bg1"/>
                </a:solidFill>
                <a:latin typeface="BNPP Slab Serif Extra Bold" pitchFamily="50" charset="0"/>
              </a:rPr>
              <a:t>Arrange</a:t>
            </a:r>
          </a:p>
        </p:txBody>
      </p:sp>
      <p:sp>
        <p:nvSpPr>
          <p:cNvPr id="10" name="ZoneTexte 9"/>
          <p:cNvSpPr txBox="1"/>
          <p:nvPr/>
        </p:nvSpPr>
        <p:spPr>
          <a:xfrm>
            <a:off x="2054425" y="2206431"/>
            <a:ext cx="1740772" cy="479956"/>
          </a:xfrm>
          <a:prstGeom prst="rect">
            <a:avLst/>
          </a:prstGeom>
          <a:noFill/>
        </p:spPr>
        <p:txBody>
          <a:bodyPr wrap="square" lIns="0" tIns="0" rIns="0" bIns="0" rtlCol="0">
            <a:noAutofit/>
          </a:bodyPr>
          <a:lstStyle/>
          <a:p>
            <a:pPr algn="ctr"/>
            <a:r>
              <a:rPr lang="fr-FR" sz="2800" dirty="0" err="1">
                <a:solidFill>
                  <a:schemeClr val="bg1"/>
                </a:solidFill>
                <a:latin typeface="BNPP Slab Serif Extra Bold" pitchFamily="50" charset="0"/>
              </a:rPr>
              <a:t>Act</a:t>
            </a:r>
            <a:endParaRPr lang="fr-FR" sz="2800" dirty="0">
              <a:solidFill>
                <a:schemeClr val="bg1"/>
              </a:solidFill>
              <a:latin typeface="BNPP Slab Serif Extra Bold" pitchFamily="50" charset="0"/>
            </a:endParaRPr>
          </a:p>
        </p:txBody>
      </p:sp>
      <p:sp>
        <p:nvSpPr>
          <p:cNvPr id="11" name="ZoneTexte 10"/>
          <p:cNvSpPr txBox="1"/>
          <p:nvPr/>
        </p:nvSpPr>
        <p:spPr>
          <a:xfrm>
            <a:off x="2054425" y="3073167"/>
            <a:ext cx="1740772" cy="479956"/>
          </a:xfrm>
          <a:prstGeom prst="rect">
            <a:avLst/>
          </a:prstGeom>
          <a:noFill/>
        </p:spPr>
        <p:txBody>
          <a:bodyPr wrap="square" lIns="0" tIns="0" rIns="0" bIns="0" rtlCol="0">
            <a:noAutofit/>
          </a:bodyPr>
          <a:lstStyle/>
          <a:p>
            <a:pPr algn="ctr"/>
            <a:r>
              <a:rPr lang="fr-FR" sz="2800" dirty="0" err="1">
                <a:solidFill>
                  <a:schemeClr val="bg1"/>
                </a:solidFill>
                <a:latin typeface="BNPP Slab Serif Extra Bold" pitchFamily="50" charset="0"/>
              </a:rPr>
              <a:t>Assert</a:t>
            </a:r>
            <a:endParaRPr lang="fr-FR" sz="2800" dirty="0">
              <a:solidFill>
                <a:schemeClr val="bg1"/>
              </a:solidFill>
              <a:latin typeface="BNPP Slab Serif Extra Bold" pitchFamily="50" charset="0"/>
            </a:endParaRPr>
          </a:p>
        </p:txBody>
      </p:sp>
      <p:cxnSp>
        <p:nvCxnSpPr>
          <p:cNvPr id="13" name="Connecteur droit avec flèche 12"/>
          <p:cNvCxnSpPr>
            <a:stCxn id="9" idx="2"/>
            <a:endCxn id="10" idx="0"/>
          </p:cNvCxnSpPr>
          <p:nvPr/>
        </p:nvCxnSpPr>
        <p:spPr>
          <a:xfrm flipH="1">
            <a:off x="2924813" y="1819651"/>
            <a:ext cx="2704" cy="3867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Connecteur droit avec flèche 13"/>
          <p:cNvCxnSpPr>
            <a:stCxn id="10" idx="2"/>
            <a:endCxn id="11" idx="0"/>
          </p:cNvCxnSpPr>
          <p:nvPr/>
        </p:nvCxnSpPr>
        <p:spPr>
          <a:xfrm>
            <a:off x="2924811" y="2686386"/>
            <a:ext cx="0" cy="3867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ZoneTexte 26"/>
          <p:cNvSpPr txBox="1"/>
          <p:nvPr/>
        </p:nvSpPr>
        <p:spPr>
          <a:xfrm>
            <a:off x="4142658" y="1275606"/>
            <a:ext cx="3819129" cy="479956"/>
          </a:xfrm>
          <a:prstGeom prst="rect">
            <a:avLst/>
          </a:prstGeom>
          <a:noFill/>
        </p:spPr>
        <p:txBody>
          <a:bodyPr wrap="square" lIns="0" tIns="0" rIns="0" bIns="0" rtlCol="0">
            <a:noAutofit/>
          </a:bodyPr>
          <a:lstStyle/>
          <a:p>
            <a:pPr algn="ctr"/>
            <a:r>
              <a:rPr lang="fr-FR" sz="2800" dirty="0">
                <a:solidFill>
                  <a:schemeClr val="bg1"/>
                </a:solidFill>
                <a:latin typeface="Arial Narrow" panose="020B0606020202030204" pitchFamily="34" charset="0"/>
              </a:rPr>
              <a:t>@</a:t>
            </a:r>
            <a:r>
              <a:rPr lang="fr-FR" sz="2800" dirty="0" err="1">
                <a:solidFill>
                  <a:schemeClr val="bg1"/>
                </a:solidFill>
                <a:latin typeface="Arial Narrow" panose="020B0606020202030204" pitchFamily="34" charset="0"/>
              </a:rPr>
              <a:t>Before</a:t>
            </a:r>
            <a:r>
              <a:rPr lang="fr-FR" sz="2800" dirty="0">
                <a:solidFill>
                  <a:schemeClr val="bg1"/>
                </a:solidFill>
                <a:latin typeface="Arial Narrow" panose="020B0606020202030204" pitchFamily="34" charset="0"/>
              </a:rPr>
              <a:t> / @</a:t>
            </a:r>
            <a:r>
              <a:rPr lang="fr-FR" sz="2800" dirty="0" err="1">
                <a:solidFill>
                  <a:schemeClr val="bg1"/>
                </a:solidFill>
                <a:latin typeface="Arial Narrow" panose="020B0606020202030204" pitchFamily="34" charset="0"/>
              </a:rPr>
              <a:t>BeforeClass</a:t>
            </a:r>
            <a:endParaRPr lang="fr-FR" sz="2800" dirty="0">
              <a:solidFill>
                <a:schemeClr val="bg1"/>
              </a:solidFill>
              <a:latin typeface="Arial Narrow" panose="020B0606020202030204" pitchFamily="34" charset="0"/>
            </a:endParaRPr>
          </a:p>
        </p:txBody>
      </p:sp>
      <p:sp>
        <p:nvSpPr>
          <p:cNvPr id="28" name="ZoneTexte 27"/>
          <p:cNvSpPr txBox="1"/>
          <p:nvPr/>
        </p:nvSpPr>
        <p:spPr>
          <a:xfrm>
            <a:off x="4139954" y="2163705"/>
            <a:ext cx="3819129" cy="479956"/>
          </a:xfrm>
          <a:prstGeom prst="rect">
            <a:avLst/>
          </a:prstGeom>
          <a:noFill/>
        </p:spPr>
        <p:txBody>
          <a:bodyPr wrap="square" lIns="0" tIns="0" rIns="0" bIns="0" rtlCol="0">
            <a:noAutofit/>
          </a:bodyPr>
          <a:lstStyle/>
          <a:p>
            <a:pPr algn="ctr"/>
            <a:r>
              <a:rPr lang="fr-FR" sz="2800" dirty="0">
                <a:solidFill>
                  <a:schemeClr val="bg1"/>
                </a:solidFill>
                <a:latin typeface="Arial Narrow" panose="020B0606020202030204" pitchFamily="34" charset="0"/>
              </a:rPr>
              <a:t>Code du test</a:t>
            </a:r>
          </a:p>
        </p:txBody>
      </p:sp>
      <p:sp>
        <p:nvSpPr>
          <p:cNvPr id="29" name="ZoneTexte 28"/>
          <p:cNvSpPr txBox="1"/>
          <p:nvPr/>
        </p:nvSpPr>
        <p:spPr>
          <a:xfrm>
            <a:off x="4139954" y="3051804"/>
            <a:ext cx="3819129" cy="479956"/>
          </a:xfrm>
          <a:prstGeom prst="rect">
            <a:avLst/>
          </a:prstGeom>
          <a:noFill/>
        </p:spPr>
        <p:txBody>
          <a:bodyPr wrap="square" lIns="0" tIns="0" rIns="0" bIns="0" rtlCol="0">
            <a:noAutofit/>
          </a:bodyPr>
          <a:lstStyle/>
          <a:p>
            <a:pPr algn="ctr"/>
            <a:r>
              <a:rPr lang="fr-FR" sz="2800" dirty="0" err="1">
                <a:solidFill>
                  <a:schemeClr val="bg1"/>
                </a:solidFill>
                <a:latin typeface="Arial Narrow" panose="020B0606020202030204" pitchFamily="34" charset="0"/>
              </a:rPr>
              <a:t>Assert.asertXXX</a:t>
            </a:r>
            <a:endParaRPr lang="fr-FR" sz="2800" dirty="0">
              <a:solidFill>
                <a:schemeClr val="bg1"/>
              </a:solidFill>
              <a:latin typeface="Arial Narrow" panose="020B0606020202030204" pitchFamily="34" charset="0"/>
            </a:endParaRPr>
          </a:p>
        </p:txBody>
      </p:sp>
      <p:cxnSp>
        <p:nvCxnSpPr>
          <p:cNvPr id="30" name="Connecteur droit avec flèche 29"/>
          <p:cNvCxnSpPr>
            <a:stCxn id="27" idx="2"/>
            <a:endCxn id="28" idx="0"/>
          </p:cNvCxnSpPr>
          <p:nvPr/>
        </p:nvCxnSpPr>
        <p:spPr>
          <a:xfrm flipH="1">
            <a:off x="6049517" y="1755565"/>
            <a:ext cx="2704" cy="4081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Connecteur droit avec flèche 30"/>
          <p:cNvCxnSpPr>
            <a:stCxn id="28" idx="2"/>
            <a:endCxn id="29" idx="0"/>
          </p:cNvCxnSpPr>
          <p:nvPr/>
        </p:nvCxnSpPr>
        <p:spPr>
          <a:xfrm>
            <a:off x="6049516" y="2643662"/>
            <a:ext cx="0" cy="4081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ZoneTexte 31"/>
          <p:cNvSpPr txBox="1"/>
          <p:nvPr/>
        </p:nvSpPr>
        <p:spPr>
          <a:xfrm>
            <a:off x="2927515" y="674111"/>
            <a:ext cx="2445568" cy="479956"/>
          </a:xfrm>
          <a:prstGeom prst="rect">
            <a:avLst/>
          </a:prstGeom>
          <a:noFill/>
        </p:spPr>
        <p:txBody>
          <a:bodyPr wrap="square" lIns="0" tIns="0" rIns="0" bIns="0" rtlCol="0">
            <a:noAutofit/>
          </a:bodyPr>
          <a:lstStyle/>
          <a:p>
            <a:pPr algn="ctr"/>
            <a:r>
              <a:rPr lang="fr-FR" sz="2800" b="1" dirty="0">
                <a:solidFill>
                  <a:schemeClr val="bg1"/>
                </a:solidFill>
                <a:latin typeface="Arial Narrow" panose="020B0606020202030204" pitchFamily="34" charset="0"/>
              </a:rPr>
              <a:t>@Test</a:t>
            </a:r>
          </a:p>
        </p:txBody>
      </p:sp>
      <p:sp>
        <p:nvSpPr>
          <p:cNvPr id="33" name="ZoneTexte 32"/>
          <p:cNvSpPr txBox="1"/>
          <p:nvPr/>
        </p:nvSpPr>
        <p:spPr>
          <a:xfrm>
            <a:off x="2054425" y="3939903"/>
            <a:ext cx="1740772" cy="479956"/>
          </a:xfrm>
          <a:prstGeom prst="rect">
            <a:avLst/>
          </a:prstGeom>
          <a:noFill/>
        </p:spPr>
        <p:txBody>
          <a:bodyPr wrap="square" lIns="0" tIns="0" rIns="0" bIns="0" rtlCol="0">
            <a:noAutofit/>
          </a:bodyPr>
          <a:lstStyle/>
          <a:p>
            <a:pPr algn="ctr"/>
            <a:r>
              <a:rPr lang="fr-FR" sz="2800" dirty="0">
                <a:solidFill>
                  <a:schemeClr val="bg1"/>
                </a:solidFill>
                <a:latin typeface="BNPP Slab Serif Extra Bold" pitchFamily="50" charset="0"/>
              </a:rPr>
              <a:t>(clean)</a:t>
            </a:r>
          </a:p>
        </p:txBody>
      </p:sp>
      <p:sp>
        <p:nvSpPr>
          <p:cNvPr id="34" name="ZoneTexte 33"/>
          <p:cNvSpPr txBox="1"/>
          <p:nvPr/>
        </p:nvSpPr>
        <p:spPr>
          <a:xfrm>
            <a:off x="4139954" y="3939903"/>
            <a:ext cx="3819129" cy="479956"/>
          </a:xfrm>
          <a:prstGeom prst="rect">
            <a:avLst/>
          </a:prstGeom>
          <a:noFill/>
        </p:spPr>
        <p:txBody>
          <a:bodyPr wrap="square" lIns="0" tIns="0" rIns="0" bIns="0" rtlCol="0">
            <a:noAutofit/>
          </a:bodyPr>
          <a:lstStyle/>
          <a:p>
            <a:pPr algn="ctr"/>
            <a:r>
              <a:rPr lang="fr-FR" sz="2800" dirty="0">
                <a:solidFill>
                  <a:schemeClr val="bg1"/>
                </a:solidFill>
                <a:latin typeface="Arial Narrow" panose="020B0606020202030204" pitchFamily="34" charset="0"/>
              </a:rPr>
              <a:t>@</a:t>
            </a:r>
            <a:r>
              <a:rPr lang="fr-FR" sz="2800" dirty="0" err="1">
                <a:solidFill>
                  <a:schemeClr val="bg1"/>
                </a:solidFill>
                <a:latin typeface="Arial Narrow" panose="020B0606020202030204" pitchFamily="34" charset="0"/>
              </a:rPr>
              <a:t>After</a:t>
            </a:r>
            <a:r>
              <a:rPr lang="fr-FR" sz="2800" dirty="0">
                <a:solidFill>
                  <a:schemeClr val="bg1"/>
                </a:solidFill>
                <a:latin typeface="Arial Narrow" panose="020B0606020202030204" pitchFamily="34" charset="0"/>
              </a:rPr>
              <a:t> / @</a:t>
            </a:r>
            <a:r>
              <a:rPr lang="fr-FR" sz="2800" dirty="0" err="1">
                <a:solidFill>
                  <a:schemeClr val="bg1"/>
                </a:solidFill>
                <a:latin typeface="Arial Narrow" panose="020B0606020202030204" pitchFamily="34" charset="0"/>
              </a:rPr>
              <a:t>AfterClass</a:t>
            </a:r>
            <a:endParaRPr lang="fr-FR" sz="2800" dirty="0">
              <a:solidFill>
                <a:schemeClr val="bg1"/>
              </a:solidFill>
              <a:latin typeface="Arial Narrow" panose="020B0606020202030204" pitchFamily="34" charset="0"/>
            </a:endParaRPr>
          </a:p>
        </p:txBody>
      </p:sp>
      <p:cxnSp>
        <p:nvCxnSpPr>
          <p:cNvPr id="35" name="Connecteur droit avec flèche 34"/>
          <p:cNvCxnSpPr>
            <a:stCxn id="11" idx="2"/>
            <a:endCxn id="33" idx="0"/>
          </p:cNvCxnSpPr>
          <p:nvPr/>
        </p:nvCxnSpPr>
        <p:spPr>
          <a:xfrm>
            <a:off x="2924811" y="3553123"/>
            <a:ext cx="0" cy="3867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Connecteur droit avec flèche 39"/>
          <p:cNvCxnSpPr>
            <a:stCxn id="29" idx="2"/>
            <a:endCxn id="34" idx="0"/>
          </p:cNvCxnSpPr>
          <p:nvPr/>
        </p:nvCxnSpPr>
        <p:spPr>
          <a:xfrm>
            <a:off x="6049516" y="3531761"/>
            <a:ext cx="0" cy="4081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20566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TDD en Java avec JUnit</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46</a:t>
            </a:fld>
            <a:endParaRPr lang="fr-FR" dirty="0"/>
          </a:p>
        </p:txBody>
      </p:sp>
      <p:sp>
        <p:nvSpPr>
          <p:cNvPr id="3" name="Espace réservé du contenu 2"/>
          <p:cNvSpPr>
            <a:spLocks noGrp="1"/>
          </p:cNvSpPr>
          <p:nvPr>
            <p:ph idx="1"/>
          </p:nvPr>
        </p:nvSpPr>
        <p:spPr/>
        <p:txBody>
          <a:bodyPr>
            <a:normAutofit/>
          </a:bodyPr>
          <a:lstStyle/>
          <a:p>
            <a:r>
              <a:rPr lang="fr-FR" sz="2000" dirty="0"/>
              <a:t>Et les champs dans les classes de tests, c’est possible ? </a:t>
            </a:r>
          </a:p>
          <a:p>
            <a:pPr marL="0" indent="0">
              <a:buNone/>
            </a:pPr>
            <a:r>
              <a:rPr lang="fr-FR" sz="2000" dirty="0">
                <a:sym typeface="Wingdings" panose="05000000000000000000" pitchFamily="2" charset="2"/>
              </a:rPr>
              <a:t> Oui !, en général on trouve 3 types de champs de classe dans les tests</a:t>
            </a:r>
            <a:endParaRPr lang="fr-FR" sz="2000" dirty="0"/>
          </a:p>
          <a:p>
            <a:pPr lvl="1"/>
            <a:r>
              <a:rPr lang="fr-FR" sz="1800" dirty="0"/>
              <a:t>Les Test Doubles (</a:t>
            </a:r>
            <a:r>
              <a:rPr lang="fr-FR" sz="1800" dirty="0" err="1"/>
              <a:t>fake</a:t>
            </a:r>
            <a:r>
              <a:rPr lang="fr-FR" sz="1800" dirty="0"/>
              <a:t>, </a:t>
            </a:r>
            <a:r>
              <a:rPr lang="fr-FR" sz="1800" dirty="0" err="1"/>
              <a:t>mock</a:t>
            </a:r>
            <a:r>
              <a:rPr lang="fr-FR" sz="1800" dirty="0"/>
              <a:t>, stub…)</a:t>
            </a:r>
            <a:br>
              <a:rPr lang="fr-FR" sz="1800" dirty="0"/>
            </a:br>
            <a:r>
              <a:rPr lang="fr-FR" sz="1800" i="1" dirty="0"/>
              <a:t>(</a:t>
            </a:r>
            <a:r>
              <a:rPr lang="fr-FR" sz="1800" i="1" dirty="0" err="1"/>
              <a:t>definition</a:t>
            </a:r>
            <a:r>
              <a:rPr lang="fr-FR" sz="1800" i="1" dirty="0"/>
              <a:t>: </a:t>
            </a:r>
            <a:r>
              <a:rPr lang="en-US" sz="1800" i="1" dirty="0"/>
              <a:t>Test Double is a generic term for any case where you replace a production object for testing purposes)</a:t>
            </a:r>
            <a:endParaRPr lang="fr-FR" sz="1800" i="1" dirty="0"/>
          </a:p>
          <a:p>
            <a:pPr lvl="1"/>
            <a:r>
              <a:rPr lang="fr-FR" sz="1800" dirty="0"/>
              <a:t>Une référence à l’objet testé (pour pas le recréer à chaque fois par exemple)</a:t>
            </a:r>
          </a:p>
          <a:p>
            <a:pPr lvl="1"/>
            <a:r>
              <a:rPr lang="fr-FR" sz="1800" dirty="0"/>
              <a:t>Les autres objets utilitaires nécessaires aux cas de tests</a:t>
            </a:r>
          </a:p>
          <a:p>
            <a:pPr lvl="1"/>
            <a:endParaRPr lang="fr-FR" sz="1800" dirty="0"/>
          </a:p>
          <a:p>
            <a:r>
              <a:rPr lang="fr-FR" sz="2000" dirty="0"/>
              <a:t>Les champs aussi doivent être nommés correctement</a:t>
            </a:r>
          </a:p>
          <a:p>
            <a:pPr marL="0" indent="0">
              <a:buNone/>
            </a:pPr>
            <a:r>
              <a:rPr lang="fr-FR" sz="2000" dirty="0"/>
              <a:t>	</a:t>
            </a:r>
          </a:p>
        </p:txBody>
      </p:sp>
    </p:spTree>
    <p:extLst>
      <p:ext uri="{BB962C8B-B14F-4D97-AF65-F5344CB8AC3E}">
        <p14:creationId xmlns:p14="http://schemas.microsoft.com/office/powerpoint/2010/main" val="3098368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exceptions et </a:t>
            </a:r>
            <a:r>
              <a:rPr lang="fr-FR" dirty="0" err="1"/>
              <a:t>JUnit</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47</a:t>
            </a:fld>
            <a:endParaRPr lang="fr-FR" dirty="0"/>
          </a:p>
        </p:txBody>
      </p:sp>
      <p:sp>
        <p:nvSpPr>
          <p:cNvPr id="3" name="Espace réservé du contenu 2"/>
          <p:cNvSpPr>
            <a:spLocks noGrp="1"/>
          </p:cNvSpPr>
          <p:nvPr>
            <p:ph idx="1"/>
          </p:nvPr>
        </p:nvSpPr>
        <p:spPr/>
        <p:txBody>
          <a:bodyPr>
            <a:normAutofit/>
          </a:bodyPr>
          <a:lstStyle/>
          <a:p>
            <a:r>
              <a:rPr lang="fr-FR" sz="1600" b="1" dirty="0"/>
              <a:t>Comment tester (faire une assertion) sur la levée d’une exception ?</a:t>
            </a:r>
          </a:p>
          <a:p>
            <a:pPr marL="0" indent="0">
              <a:buNone/>
            </a:pPr>
            <a:r>
              <a:rPr lang="fr-FR" sz="1600" dirty="0"/>
              <a:t>Utiliser l’argument </a:t>
            </a:r>
            <a:r>
              <a:rPr lang="fr-FR" sz="1600" i="1" dirty="0" err="1"/>
              <a:t>expected</a:t>
            </a:r>
            <a:r>
              <a:rPr lang="fr-FR" sz="1600" i="1" dirty="0"/>
              <a:t> </a:t>
            </a:r>
            <a:r>
              <a:rPr lang="fr-FR" sz="1600" dirty="0"/>
              <a:t>de l’annotation @Test, cet argument permet de préciser qu’une exception est attendue suite à l’exécution du test</a:t>
            </a:r>
          </a:p>
          <a:p>
            <a:pPr marL="0" indent="0">
              <a:buNone/>
            </a:pPr>
            <a:endParaRPr lang="fr-FR" sz="1600" dirty="0"/>
          </a:p>
          <a:p>
            <a:pPr marL="0" indent="0">
              <a:buNone/>
            </a:pPr>
            <a:endParaRPr lang="fr-FR" sz="1600" dirty="0"/>
          </a:p>
          <a:p>
            <a:pPr lvl="1"/>
            <a:endParaRPr lang="fr-FR" sz="1400" dirty="0"/>
          </a:p>
        </p:txBody>
      </p:sp>
      <p:sp>
        <p:nvSpPr>
          <p:cNvPr id="7" name="ZoneTexte 6"/>
          <p:cNvSpPr txBox="1"/>
          <p:nvPr/>
        </p:nvSpPr>
        <p:spPr>
          <a:xfrm>
            <a:off x="910084" y="1772112"/>
            <a:ext cx="8064896" cy="151594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200" b="1" dirty="0">
                <a:solidFill>
                  <a:schemeClr val="tx1"/>
                </a:solidFill>
              </a:rPr>
              <a:t>Code concis !</a:t>
            </a:r>
          </a:p>
          <a:p>
            <a:pPr algn="ctr"/>
            <a:endParaRPr lang="fr-FR" sz="1200" b="1" dirty="0">
              <a:solidFill>
                <a:schemeClr val="tx1"/>
              </a:solidFill>
            </a:endParaRPr>
          </a:p>
          <a:p>
            <a:pPr algn="ctr"/>
            <a:r>
              <a:rPr lang="fr-FR" sz="1200" b="1" dirty="0">
                <a:solidFill>
                  <a:schemeClr val="tx1"/>
                </a:solidFill>
              </a:rPr>
              <a:t>Mais ne permet pas de savoir d’où provient l’exception dans le cas ou plusieurs instruction pouvant la lancer</a:t>
            </a:r>
          </a:p>
          <a:p>
            <a:pPr algn="ctr"/>
            <a:r>
              <a:rPr lang="fr-FR" sz="1200" b="1" dirty="0">
                <a:solidFill>
                  <a:schemeClr val="tx1"/>
                </a:solidFill>
              </a:rPr>
              <a:t>Et il n’est pas non plus possible de faire des assertions sur le détail  des exceptions (message par exemple)</a:t>
            </a:r>
            <a:br>
              <a:rPr lang="fr-FR" sz="1200" b="1" dirty="0">
                <a:solidFill>
                  <a:schemeClr val="tx1"/>
                </a:solidFill>
              </a:rPr>
            </a:br>
            <a:endParaRPr lang="fr-FR" sz="1200" b="1" dirty="0">
              <a:solidFill>
                <a:schemeClr val="tx1"/>
              </a:solidFill>
            </a:endParaRPr>
          </a:p>
          <a:p>
            <a:pPr algn="ctr"/>
            <a:r>
              <a:rPr lang="fr-FR" sz="1200" b="1" dirty="0">
                <a:solidFill>
                  <a:schemeClr val="tx1"/>
                </a:solidFill>
              </a:rPr>
              <a:t>Utile lorsqu’on à qu’une instruction problématique et qu’on à juste besoin de vérifier qu’une exception est lancée</a:t>
            </a:r>
          </a:p>
          <a:p>
            <a:pPr algn="ctr"/>
            <a:endParaRPr lang="fr-FR" sz="1200" b="1" dirty="0">
              <a:solidFill>
                <a:schemeClr val="tx1"/>
              </a:solidFill>
            </a:endParaRPr>
          </a:p>
        </p:txBody>
      </p:sp>
      <p:sp>
        <p:nvSpPr>
          <p:cNvPr id="13" name="Rectangle 2"/>
          <p:cNvSpPr>
            <a:spLocks noChangeArrowheads="1"/>
          </p:cNvSpPr>
          <p:nvPr/>
        </p:nvSpPr>
        <p:spPr bwMode="auto">
          <a:xfrm>
            <a:off x="498405" y="3428298"/>
            <a:ext cx="5760640"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t>@Test</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D0D0FF"/>
                </a:solidFill>
                <a:effectLst/>
                <a:latin typeface="Courier New" pitchFamily="49" charset="0"/>
                <a:cs typeface="Courier New" pitchFamily="49" charset="0"/>
              </a:rPr>
              <a:t>expected</a:t>
            </a:r>
            <a:r>
              <a:rPr kumimoji="0" lang="fr-FR" altLang="fr-FR" sz="1000" b="0" i="0" u="none" strike="noStrike" cap="none" normalizeH="0" baseline="0" dirty="0">
                <a:ln>
                  <a:noFill/>
                </a:ln>
                <a:solidFill>
                  <a:srgbClr val="D0D0FF"/>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class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FFC66D"/>
                </a:solidFill>
                <a:effectLst/>
                <a:latin typeface="Courier New" pitchFamily="49" charset="0"/>
                <a:cs typeface="Courier New" pitchFamily="49" charset="0"/>
              </a:rPr>
              <a:t>sum_with_one_negative_number_throw_expected_exception</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String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numbers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 </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\n</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1;2;-3;4"</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9876AA"/>
                </a:solidFill>
                <a:effectLst/>
                <a:latin typeface="Courier New" pitchFamily="49" charset="0"/>
                <a:cs typeface="Courier New" pitchFamily="49" charset="0"/>
              </a:rPr>
              <a:t>stringCalculator</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.add</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numbers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a:ln>
                <a:noFill/>
              </a:ln>
              <a:solidFill>
                <a:schemeClr val="tx1"/>
              </a:solidFill>
              <a:effectLst/>
              <a:latin typeface="Arial" pitchFamily="34" charset="0"/>
              <a:cs typeface="Arial" pitchFamily="34" charset="0"/>
            </a:endParaRPr>
          </a:p>
        </p:txBody>
      </p:sp>
      <p:cxnSp>
        <p:nvCxnSpPr>
          <p:cNvPr id="9" name="Connecteur droit avec flèche 8"/>
          <p:cNvCxnSpPr/>
          <p:nvPr/>
        </p:nvCxnSpPr>
        <p:spPr>
          <a:xfrm flipH="1">
            <a:off x="1342135" y="3147817"/>
            <a:ext cx="216025" cy="28048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ZoneTexte 29"/>
          <p:cNvSpPr txBox="1"/>
          <p:nvPr/>
        </p:nvSpPr>
        <p:spPr>
          <a:xfrm>
            <a:off x="6688698" y="3734298"/>
            <a:ext cx="2160240" cy="576064"/>
          </a:xfrm>
          <a:prstGeom prst="rect">
            <a:avLst/>
          </a:prstGeom>
        </p:spPr>
        <p:style>
          <a:lnRef idx="2">
            <a:schemeClr val="accent5"/>
          </a:lnRef>
          <a:fillRef idx="1">
            <a:schemeClr val="lt1"/>
          </a:fillRef>
          <a:effectRef idx="0">
            <a:schemeClr val="accent5"/>
          </a:effectRef>
          <a:fontRef idx="minor">
            <a:schemeClr val="dk1"/>
          </a:fontRef>
        </p:style>
        <p:txBody>
          <a:bodyPr wrap="square" lIns="0" tIns="0" rIns="0" bIns="0" rtlCol="0" anchor="ctr">
            <a:noAutofit/>
          </a:bodyPr>
          <a:lstStyle/>
          <a:p>
            <a:pPr algn="ctr"/>
            <a:r>
              <a:rPr lang="fr-FR" sz="1400" b="1" dirty="0" err="1">
                <a:solidFill>
                  <a:schemeClr val="accent5"/>
                </a:solidFill>
              </a:rPr>
              <a:t>JUnit</a:t>
            </a:r>
            <a:r>
              <a:rPr lang="fr-FR" sz="1400" b="1" dirty="0">
                <a:solidFill>
                  <a:schemeClr val="accent5"/>
                </a:solidFill>
              </a:rPr>
              <a:t> 4 et inférieur</a:t>
            </a:r>
          </a:p>
          <a:p>
            <a:pPr algn="ctr"/>
            <a:r>
              <a:rPr lang="fr-FR" sz="1400" b="1" dirty="0">
                <a:solidFill>
                  <a:schemeClr val="accent5"/>
                </a:solidFill>
              </a:rPr>
              <a:t>N’existe plus en </a:t>
            </a:r>
            <a:r>
              <a:rPr lang="fr-FR" sz="1400" b="1" dirty="0" err="1">
                <a:solidFill>
                  <a:schemeClr val="accent5"/>
                </a:solidFill>
              </a:rPr>
              <a:t>JUnit</a:t>
            </a:r>
            <a:r>
              <a:rPr lang="fr-FR" sz="1400" b="1" dirty="0">
                <a:solidFill>
                  <a:schemeClr val="accent5"/>
                </a:solidFill>
              </a:rPr>
              <a:t> 5</a:t>
            </a:r>
          </a:p>
        </p:txBody>
      </p:sp>
      <p:pic>
        <p:nvPicPr>
          <p:cNvPr id="2052" name="Picture 4" descr="Résultat de recherche d'images pour &quot;warni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753" y="3327896"/>
            <a:ext cx="612005" cy="61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17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exceptions et </a:t>
            </a:r>
            <a:r>
              <a:rPr lang="fr-FR" dirty="0" err="1"/>
              <a:t>JUnit</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48</a:t>
            </a:fld>
            <a:endParaRPr lang="fr-FR" dirty="0"/>
          </a:p>
        </p:txBody>
      </p:sp>
      <p:sp>
        <p:nvSpPr>
          <p:cNvPr id="3" name="Espace réservé du contenu 2"/>
          <p:cNvSpPr>
            <a:spLocks noGrp="1"/>
          </p:cNvSpPr>
          <p:nvPr>
            <p:ph idx="1"/>
          </p:nvPr>
        </p:nvSpPr>
        <p:spPr/>
        <p:txBody>
          <a:bodyPr>
            <a:normAutofit/>
          </a:bodyPr>
          <a:lstStyle/>
          <a:p>
            <a:r>
              <a:rPr lang="fr-FR" sz="1600" dirty="0"/>
              <a:t>Autre méthode: en utilisant les @</a:t>
            </a:r>
            <a:r>
              <a:rPr lang="fr-FR" sz="1600" dirty="0" err="1"/>
              <a:t>Rule</a:t>
            </a:r>
            <a:r>
              <a:rPr lang="fr-FR" sz="1600" dirty="0"/>
              <a:t> de </a:t>
            </a:r>
            <a:r>
              <a:rPr lang="fr-FR" sz="1600" dirty="0" err="1"/>
              <a:t>Junit</a:t>
            </a:r>
            <a:br>
              <a:rPr lang="fr-FR" sz="1600" dirty="0"/>
            </a:br>
            <a:r>
              <a:rPr lang="fr-FR" sz="1600" dirty="0"/>
              <a:t>On déclare une « Exception attendue » qu’on va décorer avec l’annotation @</a:t>
            </a:r>
            <a:r>
              <a:rPr lang="fr-FR" sz="1600" dirty="0" err="1"/>
              <a:t>Rule</a:t>
            </a:r>
            <a:r>
              <a:rPr lang="fr-FR" sz="1600" dirty="0"/>
              <a:t>, on peut ensuite faire des vérification sur cet objet (type, message, occurrence…)</a:t>
            </a:r>
            <a:endParaRPr lang="fr-FR" sz="1400" dirty="0"/>
          </a:p>
        </p:txBody>
      </p:sp>
      <p:sp>
        <p:nvSpPr>
          <p:cNvPr id="7" name="ZoneTexte 6"/>
          <p:cNvSpPr txBox="1"/>
          <p:nvPr/>
        </p:nvSpPr>
        <p:spPr>
          <a:xfrm>
            <a:off x="1115619" y="3683425"/>
            <a:ext cx="6732240" cy="82809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lvl="1" algn="ctr"/>
            <a:r>
              <a:rPr lang="fr-FR" sz="1200" b="1" dirty="0">
                <a:solidFill>
                  <a:schemeClr val="tx1"/>
                </a:solidFill>
              </a:rPr>
              <a:t>On peut vérifier l’apparition de l’exception ainsi que son message par exemple</a:t>
            </a:r>
          </a:p>
          <a:p>
            <a:pPr lvl="1" algn="ctr"/>
            <a:r>
              <a:rPr lang="fr-FR" sz="1200" b="1" dirty="0">
                <a:solidFill>
                  <a:schemeClr val="tx1"/>
                </a:solidFill>
              </a:rPr>
              <a:t>Code assez concis et réutilisable dans toute la classe de test</a:t>
            </a:r>
          </a:p>
        </p:txBody>
      </p:sp>
      <p:sp>
        <p:nvSpPr>
          <p:cNvPr id="2" name="Rectangle 1"/>
          <p:cNvSpPr>
            <a:spLocks noChangeArrowheads="1"/>
          </p:cNvSpPr>
          <p:nvPr/>
        </p:nvSpPr>
        <p:spPr bwMode="auto">
          <a:xfrm>
            <a:off x="1115619" y="1740135"/>
            <a:ext cx="6732240"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BBB529"/>
                </a:solidFill>
                <a:effectLst/>
                <a:latin typeface="Courier New" pitchFamily="49" charset="0"/>
                <a:cs typeface="Courier New" pitchFamily="49" charset="0"/>
              </a:rPr>
              <a:t>Rule</a:t>
            </a:r>
            <a:b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ExpectedException</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9876AA"/>
                </a:solidFill>
                <a:effectLst/>
                <a:latin typeface="Courier New" pitchFamily="49" charset="0"/>
                <a:cs typeface="Courier New" pitchFamily="49" charset="0"/>
              </a:rPr>
              <a:t>thrown</a:t>
            </a:r>
            <a:r>
              <a:rPr kumimoji="0" lang="fr-FR" altLang="fr-FR" sz="1000" b="0" i="0" u="none" strike="noStrike" cap="none" normalizeH="0" baseline="0" dirty="0">
                <a:ln>
                  <a:noFill/>
                </a:ln>
                <a:solidFill>
                  <a:srgbClr val="9876AA"/>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ExpectedException.</a:t>
            </a:r>
            <a:r>
              <a:rPr kumimoji="0" lang="fr-FR" altLang="fr-FR" sz="1000" b="0" i="1" u="none" strike="noStrike" cap="none" normalizeH="0" baseline="0" dirty="0" err="1">
                <a:ln>
                  <a:noFill/>
                </a:ln>
                <a:solidFill>
                  <a:srgbClr val="A9B7C6"/>
                </a:solidFill>
                <a:effectLst/>
                <a:latin typeface="Courier New" pitchFamily="49" charset="0"/>
                <a:cs typeface="Courier New" pitchFamily="49" charset="0"/>
              </a:rPr>
              <a:t>none</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t>@Test</a:t>
            </a:r>
            <a:b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FFC66D"/>
                </a:solidFill>
                <a:effectLst/>
                <a:latin typeface="Courier New" pitchFamily="49" charset="0"/>
                <a:cs typeface="Courier New" pitchFamily="49" charset="0"/>
              </a:rPr>
              <a:t>sum_with_one_negative_number_throw_exception_rules_with_negative_list</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9876AA"/>
                </a:solidFill>
                <a:effectLst/>
                <a:latin typeface="Courier New" pitchFamily="49" charset="0"/>
                <a:cs typeface="Courier New" pitchFamily="49" charset="0"/>
              </a:rPr>
              <a:t>thrown</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.expect</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class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9876AA"/>
                </a:solidFill>
                <a:effectLst/>
                <a:latin typeface="Courier New" pitchFamily="49" charset="0"/>
                <a:cs typeface="Courier New" pitchFamily="49" charset="0"/>
              </a:rPr>
              <a:t>thrown</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.expectMessage</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Matchers.</a:t>
            </a:r>
            <a:r>
              <a:rPr kumimoji="0" lang="fr-FR" altLang="fr-FR" sz="1000" b="0" i="1" u="none" strike="noStrike" cap="none" normalizeH="0" baseline="0" dirty="0" err="1">
                <a:ln>
                  <a:noFill/>
                </a:ln>
                <a:solidFill>
                  <a:srgbClr val="A9B7C6"/>
                </a:solidFill>
                <a:effectLst/>
                <a:latin typeface="Courier New" pitchFamily="49" charset="0"/>
                <a:cs typeface="Courier New" pitchFamily="49" charset="0"/>
              </a:rPr>
              <a:t>containsString</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"-3"</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String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numbers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 </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\n</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1;2;-3;4"</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9876AA"/>
                </a:solidFill>
                <a:effectLst/>
                <a:latin typeface="Courier New" pitchFamily="49" charset="0"/>
                <a:cs typeface="Courier New" pitchFamily="49" charset="0"/>
              </a:rPr>
              <a:t>stringCalculator</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.add</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numbers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a:ln>
                <a:noFill/>
              </a:ln>
              <a:solidFill>
                <a:schemeClr val="tx1"/>
              </a:solidFill>
              <a:effectLst/>
              <a:latin typeface="Arial" pitchFamily="34" charset="0"/>
              <a:cs typeface="Arial" pitchFamily="34" charset="0"/>
            </a:endParaRPr>
          </a:p>
        </p:txBody>
      </p:sp>
      <p:cxnSp>
        <p:nvCxnSpPr>
          <p:cNvPr id="9" name="Connecteur droit avec flèche 8"/>
          <p:cNvCxnSpPr>
            <a:stCxn id="7" idx="1"/>
          </p:cNvCxnSpPr>
          <p:nvPr/>
        </p:nvCxnSpPr>
        <p:spPr>
          <a:xfrm rot="10800000" flipH="1">
            <a:off x="1115619" y="1923682"/>
            <a:ext cx="144016" cy="2173791"/>
          </a:xfrm>
          <a:prstGeom prst="bentConnector4">
            <a:avLst>
              <a:gd name="adj1" fmla="val -407881"/>
              <a:gd name="adj2" fmla="val 100524"/>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Connecteur droit avec flèche 8"/>
          <p:cNvCxnSpPr>
            <a:stCxn id="7" idx="1"/>
            <a:endCxn id="2" idx="1"/>
          </p:cNvCxnSpPr>
          <p:nvPr/>
        </p:nvCxnSpPr>
        <p:spPr>
          <a:xfrm rot="10800000">
            <a:off x="1115619" y="2632688"/>
            <a:ext cx="12700" cy="1464785"/>
          </a:xfrm>
          <a:prstGeom prst="bentConnector3">
            <a:avLst>
              <a:gd name="adj1" fmla="val 1800000"/>
            </a:avLst>
          </a:prstGeom>
          <a:ln>
            <a:tailEnd type="arrow"/>
          </a:ln>
        </p:spPr>
        <p:style>
          <a:lnRef idx="3">
            <a:schemeClr val="accent1"/>
          </a:lnRef>
          <a:fillRef idx="0">
            <a:schemeClr val="accent1"/>
          </a:fillRef>
          <a:effectRef idx="2">
            <a:schemeClr val="accent1"/>
          </a:effectRef>
          <a:fontRef idx="minor">
            <a:schemeClr val="tx1"/>
          </a:fontRef>
        </p:style>
      </p:cxnSp>
      <p:sp>
        <p:nvSpPr>
          <p:cNvPr id="32" name="ZoneTexte 31"/>
          <p:cNvSpPr txBox="1"/>
          <p:nvPr/>
        </p:nvSpPr>
        <p:spPr>
          <a:xfrm>
            <a:off x="5868147" y="473099"/>
            <a:ext cx="2160240" cy="576064"/>
          </a:xfrm>
          <a:prstGeom prst="rect">
            <a:avLst/>
          </a:prstGeom>
        </p:spPr>
        <p:style>
          <a:lnRef idx="2">
            <a:schemeClr val="accent5"/>
          </a:lnRef>
          <a:fillRef idx="1">
            <a:schemeClr val="lt1"/>
          </a:fillRef>
          <a:effectRef idx="0">
            <a:schemeClr val="accent5"/>
          </a:effectRef>
          <a:fontRef idx="minor">
            <a:schemeClr val="dk1"/>
          </a:fontRef>
        </p:style>
        <p:txBody>
          <a:bodyPr wrap="square" lIns="0" tIns="0" rIns="0" bIns="0" rtlCol="0" anchor="ctr">
            <a:noAutofit/>
          </a:bodyPr>
          <a:lstStyle/>
          <a:p>
            <a:pPr algn="ctr"/>
            <a:r>
              <a:rPr lang="fr-FR" sz="1400" b="1" dirty="0" err="1">
                <a:solidFill>
                  <a:schemeClr val="accent5"/>
                </a:solidFill>
              </a:rPr>
              <a:t>JUnit</a:t>
            </a:r>
            <a:r>
              <a:rPr lang="fr-FR" sz="1400" b="1" dirty="0">
                <a:solidFill>
                  <a:schemeClr val="accent5"/>
                </a:solidFill>
              </a:rPr>
              <a:t> 4 et inférieur</a:t>
            </a:r>
          </a:p>
          <a:p>
            <a:pPr algn="ctr"/>
            <a:r>
              <a:rPr lang="fr-FR" sz="1400" b="1" dirty="0">
                <a:solidFill>
                  <a:schemeClr val="accent5"/>
                </a:solidFill>
              </a:rPr>
              <a:t>N’existe plus en </a:t>
            </a:r>
            <a:r>
              <a:rPr lang="fr-FR" sz="1400" b="1" dirty="0" err="1">
                <a:solidFill>
                  <a:schemeClr val="accent5"/>
                </a:solidFill>
              </a:rPr>
              <a:t>JUnit</a:t>
            </a:r>
            <a:r>
              <a:rPr lang="fr-FR" sz="1400" b="1" dirty="0">
                <a:solidFill>
                  <a:schemeClr val="accent5"/>
                </a:solidFill>
              </a:rPr>
              <a:t> 5</a:t>
            </a:r>
          </a:p>
        </p:txBody>
      </p:sp>
      <p:pic>
        <p:nvPicPr>
          <p:cNvPr id="33" name="Picture 4" descr="Résultat de recherche d'images pour &quot;warni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204" y="66697"/>
            <a:ext cx="612005" cy="61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686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Les exceptions et </a:t>
            </a:r>
            <a:r>
              <a:rPr lang="fr-FR" dirty="0" err="1"/>
              <a:t>JUnit</a:t>
            </a:r>
            <a:endParaRPr lang="fr-FR" dirty="0"/>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49</a:t>
            </a:fld>
            <a:endParaRPr lang="fr-FR" dirty="0"/>
          </a:p>
        </p:txBody>
      </p:sp>
      <p:sp>
        <p:nvSpPr>
          <p:cNvPr id="3" name="Espace réservé du contenu 2"/>
          <p:cNvSpPr>
            <a:spLocks noGrp="1"/>
          </p:cNvSpPr>
          <p:nvPr>
            <p:ph idx="1"/>
          </p:nvPr>
        </p:nvSpPr>
        <p:spPr/>
        <p:txBody>
          <a:bodyPr>
            <a:normAutofit/>
          </a:bodyPr>
          <a:lstStyle/>
          <a:p>
            <a:r>
              <a:rPr lang="fr-FR" sz="2000" dirty="0"/>
              <a:t>Il existe d’autres </a:t>
            </a:r>
            <a:r>
              <a:rPr lang="fr-FR" sz="2000" dirty="0" err="1"/>
              <a:t>Rules</a:t>
            </a:r>
            <a:r>
              <a:rPr lang="fr-FR" sz="2000" dirty="0"/>
              <a:t> </a:t>
            </a:r>
            <a:r>
              <a:rPr lang="fr-FR" sz="2000" dirty="0" err="1"/>
              <a:t>Junit</a:t>
            </a:r>
            <a:endParaRPr lang="fr-FR" sz="2000" dirty="0"/>
          </a:p>
          <a:p>
            <a:endParaRPr lang="fr-FR" sz="1100" dirty="0"/>
          </a:p>
          <a:p>
            <a:pPr lvl="1"/>
            <a:r>
              <a:rPr lang="fr-FR" sz="1800" b="1" dirty="0" err="1"/>
              <a:t>ExpectedException</a:t>
            </a:r>
            <a:r>
              <a:rPr lang="fr-FR" sz="1800" b="1" dirty="0"/>
              <a:t> </a:t>
            </a:r>
            <a:r>
              <a:rPr lang="fr-FR" sz="1800" b="1" dirty="0" err="1"/>
              <a:t>Rules</a:t>
            </a:r>
            <a:r>
              <a:rPr lang="fr-FR" sz="1800" b="1" dirty="0"/>
              <a:t>: </a:t>
            </a:r>
            <a:r>
              <a:rPr lang="fr-FR" sz="1800" dirty="0"/>
              <a:t>permet de vérifier les exceptions levées</a:t>
            </a:r>
            <a:endParaRPr lang="fr-FR" sz="1800" b="1" dirty="0"/>
          </a:p>
          <a:p>
            <a:pPr lvl="1"/>
            <a:r>
              <a:rPr lang="fr-FR" sz="1800" b="1" dirty="0" err="1"/>
              <a:t>TemporaryFolder</a:t>
            </a:r>
            <a:r>
              <a:rPr lang="fr-FR" sz="1800" b="1" dirty="0"/>
              <a:t> </a:t>
            </a:r>
            <a:r>
              <a:rPr lang="fr-FR" sz="1800" b="1" dirty="0" err="1"/>
              <a:t>Rule</a:t>
            </a:r>
            <a:r>
              <a:rPr lang="fr-FR" sz="1800" b="1" dirty="0"/>
              <a:t>: </a:t>
            </a:r>
            <a:r>
              <a:rPr lang="fr-FR" sz="1800" dirty="0"/>
              <a:t>qui permet d’obtenir un répertoire temporaire pour les tests</a:t>
            </a:r>
          </a:p>
          <a:p>
            <a:pPr lvl="1"/>
            <a:r>
              <a:rPr lang="fr-FR" sz="1800" b="1" dirty="0" err="1"/>
              <a:t>ExternalResource</a:t>
            </a:r>
            <a:r>
              <a:rPr lang="fr-FR" sz="1800" b="1" dirty="0"/>
              <a:t> </a:t>
            </a:r>
            <a:r>
              <a:rPr lang="fr-FR" sz="1800" b="1" dirty="0" err="1"/>
              <a:t>Rules</a:t>
            </a:r>
            <a:r>
              <a:rPr lang="fr-FR" sz="1800" b="1" dirty="0"/>
              <a:t>: </a:t>
            </a:r>
            <a:r>
              <a:rPr lang="fr-FR" sz="1800" dirty="0"/>
              <a:t>qui permet d’obtenir une ressource externe (un répertoire temporaire, ou autre)</a:t>
            </a:r>
          </a:p>
          <a:p>
            <a:pPr lvl="1"/>
            <a:r>
              <a:rPr lang="fr-FR" sz="1800" b="1" dirty="0" err="1"/>
              <a:t>ErrorCollector</a:t>
            </a:r>
            <a:r>
              <a:rPr lang="fr-FR" sz="1800" b="1" dirty="0"/>
              <a:t> </a:t>
            </a:r>
            <a:r>
              <a:rPr lang="fr-FR" sz="1800" b="1" dirty="0" err="1"/>
              <a:t>Rule</a:t>
            </a:r>
            <a:r>
              <a:rPr lang="fr-FR" sz="1800" b="1" dirty="0"/>
              <a:t>: </a:t>
            </a:r>
            <a:r>
              <a:rPr lang="fr-FR" sz="1800" dirty="0"/>
              <a:t> permet à un test de continuer après la première erreur</a:t>
            </a:r>
          </a:p>
          <a:p>
            <a:pPr lvl="1"/>
            <a:r>
              <a:rPr lang="fr-FR" sz="1800" b="1" dirty="0"/>
              <a:t>Timeout </a:t>
            </a:r>
            <a:r>
              <a:rPr lang="fr-FR" sz="1800" b="1" dirty="0" err="1"/>
              <a:t>Rule</a:t>
            </a:r>
            <a:r>
              <a:rPr lang="fr-FR" sz="1800" b="1" dirty="0"/>
              <a:t>: </a:t>
            </a:r>
            <a:r>
              <a:rPr lang="fr-FR" sz="1800" dirty="0"/>
              <a:t>permet d’appliquer un timeout aux tests d’une classe</a:t>
            </a:r>
          </a:p>
          <a:p>
            <a:pPr lvl="1"/>
            <a:r>
              <a:rPr lang="fr-FR" sz="1800" b="1" dirty="0" err="1"/>
              <a:t>Verifier</a:t>
            </a:r>
            <a:r>
              <a:rPr lang="fr-FR" sz="1800" b="1" dirty="0"/>
              <a:t> </a:t>
            </a:r>
            <a:r>
              <a:rPr lang="fr-FR" sz="1800" b="1" dirty="0" err="1"/>
              <a:t>Rule</a:t>
            </a:r>
            <a:r>
              <a:rPr lang="fr-FR" sz="1800" b="1" dirty="0"/>
              <a:t>, </a:t>
            </a:r>
            <a:r>
              <a:rPr lang="fr-FR" sz="1800" b="1" dirty="0" err="1"/>
              <a:t>TestName</a:t>
            </a:r>
            <a:r>
              <a:rPr lang="fr-FR" sz="1800" b="1" dirty="0"/>
              <a:t> </a:t>
            </a:r>
            <a:r>
              <a:rPr lang="fr-FR" sz="1800" b="1" dirty="0" err="1"/>
              <a:t>Rule</a:t>
            </a:r>
            <a:r>
              <a:rPr lang="fr-FR" sz="1800" b="1" dirty="0"/>
              <a:t>, </a:t>
            </a:r>
            <a:r>
              <a:rPr lang="fr-FR" sz="1800" b="1" dirty="0" err="1"/>
              <a:t>ClassRule</a:t>
            </a:r>
            <a:r>
              <a:rPr lang="fr-FR" sz="1800" b="1" dirty="0"/>
              <a:t>, </a:t>
            </a:r>
            <a:r>
              <a:rPr lang="fr-FR" sz="1800" b="1" dirty="0" err="1"/>
              <a:t>RuleChain</a:t>
            </a:r>
            <a:r>
              <a:rPr lang="fr-FR" sz="1800" b="1" dirty="0"/>
              <a:t>…</a:t>
            </a:r>
          </a:p>
          <a:p>
            <a:endParaRPr lang="fr-FR" b="1" dirty="0"/>
          </a:p>
          <a:p>
            <a:pPr marL="0" indent="0">
              <a:buNone/>
            </a:pPr>
            <a:r>
              <a:rPr lang="fr-FR" dirty="0"/>
              <a:t>Plus d’infos ici : </a:t>
            </a:r>
            <a:r>
              <a:rPr lang="fr-FR" dirty="0">
                <a:hlinkClick r:id="rId3"/>
              </a:rPr>
              <a:t>https://github.com/junit-team/junit4/wiki/rules</a:t>
            </a:r>
            <a:r>
              <a:rPr lang="fr-FR" dirty="0"/>
              <a:t> </a:t>
            </a:r>
          </a:p>
          <a:p>
            <a:endParaRPr lang="fr-FR" b="1" dirty="0"/>
          </a:p>
          <a:p>
            <a:endParaRPr lang="fr-FR" b="1" dirty="0"/>
          </a:p>
          <a:p>
            <a:endParaRPr lang="fr-FR" b="1" dirty="0"/>
          </a:p>
          <a:p>
            <a:endParaRPr lang="fr-FR" b="1" dirty="0"/>
          </a:p>
          <a:p>
            <a:endParaRPr lang="fr-FR" sz="1100" dirty="0"/>
          </a:p>
        </p:txBody>
      </p:sp>
    </p:spTree>
    <p:extLst>
      <p:ext uri="{BB962C8B-B14F-4D97-AF65-F5344CB8AC3E}">
        <p14:creationId xmlns:p14="http://schemas.microsoft.com/office/powerpoint/2010/main" val="154709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Introduction</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a:t>
            </a:fld>
            <a:endParaRPr lang="fr-FR" dirty="0"/>
          </a:p>
        </p:txBody>
      </p:sp>
      <p:sp>
        <p:nvSpPr>
          <p:cNvPr id="3" name="Espace réservé du contenu 2"/>
          <p:cNvSpPr>
            <a:spLocks noGrp="1"/>
          </p:cNvSpPr>
          <p:nvPr>
            <p:ph idx="1"/>
          </p:nvPr>
        </p:nvSpPr>
        <p:spPr>
          <a:xfrm>
            <a:off x="342578" y="737971"/>
            <a:ext cx="8460000" cy="3703862"/>
          </a:xfrm>
        </p:spPr>
        <p:style>
          <a:lnRef idx="1">
            <a:schemeClr val="accent3"/>
          </a:lnRef>
          <a:fillRef idx="2">
            <a:schemeClr val="accent3"/>
          </a:fillRef>
          <a:effectRef idx="1">
            <a:schemeClr val="accent3"/>
          </a:effectRef>
          <a:fontRef idx="minor">
            <a:schemeClr val="dk1"/>
          </a:fontRef>
        </p:style>
        <p:txBody>
          <a:bodyPr>
            <a:normAutofit/>
          </a:bodyPr>
          <a:lstStyle/>
          <a:p>
            <a:pPr marL="0" indent="0" algn="ctr">
              <a:buNone/>
            </a:pPr>
            <a:r>
              <a:rPr lang="fr-FR" sz="2400" dirty="0">
                <a:latin typeface="BNPP Slab Serif Extra Bold" pitchFamily="50" charset="0"/>
              </a:rPr>
              <a:t>Les tests c’est…</a:t>
            </a:r>
          </a:p>
        </p:txBody>
      </p:sp>
      <p:sp>
        <p:nvSpPr>
          <p:cNvPr id="7" name="Rectangle à coins arrondis 6"/>
          <p:cNvSpPr/>
          <p:nvPr/>
        </p:nvSpPr>
        <p:spPr>
          <a:xfrm>
            <a:off x="99963" y="1707655"/>
            <a:ext cx="4140738" cy="612068"/>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tx1"/>
                </a:solidFill>
              </a:rPr>
              <a:t>Des spécifications exécutables et toujours en phase avec le code  </a:t>
            </a:r>
            <a:br>
              <a:rPr lang="fr-FR" sz="1400" dirty="0">
                <a:solidFill>
                  <a:schemeClr val="tx1"/>
                </a:solidFill>
              </a:rPr>
            </a:br>
            <a:r>
              <a:rPr lang="fr-FR" sz="1400" dirty="0">
                <a:solidFill>
                  <a:schemeClr val="tx1"/>
                </a:solidFill>
              </a:rPr>
              <a:t>(si les tests sont bien écrits et bien nommés)</a:t>
            </a:r>
          </a:p>
        </p:txBody>
      </p:sp>
      <p:sp>
        <p:nvSpPr>
          <p:cNvPr id="11" name="Rectangle à coins arrondis 10"/>
          <p:cNvSpPr/>
          <p:nvPr/>
        </p:nvSpPr>
        <p:spPr>
          <a:xfrm>
            <a:off x="6204286" y="737970"/>
            <a:ext cx="2780462" cy="524815"/>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tx1"/>
                </a:solidFill>
              </a:rPr>
              <a:t>Une façon de s’assurer que le code fait ce qu’il annonce</a:t>
            </a:r>
          </a:p>
        </p:txBody>
      </p:sp>
      <p:sp>
        <p:nvSpPr>
          <p:cNvPr id="12" name="Rectangle à coins arrondis 11"/>
          <p:cNvSpPr/>
          <p:nvPr/>
        </p:nvSpPr>
        <p:spPr>
          <a:xfrm>
            <a:off x="99963" y="2499742"/>
            <a:ext cx="4140738" cy="504056"/>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tx1"/>
                </a:solidFill>
              </a:rPr>
              <a:t>Une bonne couverture de tests c’est l’assurance d’éviter les régressions</a:t>
            </a:r>
          </a:p>
        </p:txBody>
      </p:sp>
      <p:sp>
        <p:nvSpPr>
          <p:cNvPr id="15" name="Rectangle à coins arrondis 14"/>
          <p:cNvSpPr/>
          <p:nvPr/>
        </p:nvSpPr>
        <p:spPr>
          <a:xfrm>
            <a:off x="4484382" y="1923678"/>
            <a:ext cx="2258123" cy="1029990"/>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tx1"/>
                </a:solidFill>
              </a:rPr>
              <a:t>Une « explication » du code de l’application, les tests sont de vrais exemples d’utilisation</a:t>
            </a:r>
          </a:p>
        </p:txBody>
      </p:sp>
      <p:sp>
        <p:nvSpPr>
          <p:cNvPr id="16" name="Rectangle à coins arrondis 15"/>
          <p:cNvSpPr/>
          <p:nvPr/>
        </p:nvSpPr>
        <p:spPr>
          <a:xfrm>
            <a:off x="99965" y="935098"/>
            <a:ext cx="3247902" cy="610615"/>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tx1"/>
                </a:solidFill>
              </a:rPr>
              <a:t>Une façon de n’écrire que du code utile, on ne vas pas tester du code qui ne sert à rien !</a:t>
            </a:r>
          </a:p>
        </p:txBody>
      </p:sp>
      <p:sp>
        <p:nvSpPr>
          <p:cNvPr id="17" name="Rectangle à coins arrondis 16"/>
          <p:cNvSpPr/>
          <p:nvPr/>
        </p:nvSpPr>
        <p:spPr>
          <a:xfrm>
            <a:off x="4427985" y="1347615"/>
            <a:ext cx="3836684" cy="504056"/>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C'est une documentation synchronisée au code et validée en permanence par Jenkins </a:t>
            </a:r>
            <a:endParaRPr lang="fr-FR" sz="1400" dirty="0">
              <a:solidFill>
                <a:schemeClr val="tx1"/>
              </a:solidFill>
            </a:endParaRPr>
          </a:p>
        </p:txBody>
      </p:sp>
      <p:sp>
        <p:nvSpPr>
          <p:cNvPr id="18" name="Rectangle à coins arrondis 17"/>
          <p:cNvSpPr/>
          <p:nvPr/>
        </p:nvSpPr>
        <p:spPr>
          <a:xfrm>
            <a:off x="4437281" y="3709078"/>
            <a:ext cx="2438978" cy="678338"/>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C'est un guide du développeur qui résiste au </a:t>
            </a:r>
            <a:r>
              <a:rPr lang="fr-FR" sz="1400" dirty="0" err="1"/>
              <a:t>turn</a:t>
            </a:r>
            <a:r>
              <a:rPr lang="fr-FR" sz="1400" dirty="0"/>
              <a:t> over des équipes</a:t>
            </a:r>
            <a:endParaRPr lang="fr-FR" sz="1400" dirty="0">
              <a:solidFill>
                <a:schemeClr val="tx1"/>
              </a:solidFill>
            </a:endParaRPr>
          </a:p>
        </p:txBody>
      </p:sp>
      <p:sp>
        <p:nvSpPr>
          <p:cNvPr id="20" name="Rectangle à coins arrondis 19"/>
          <p:cNvSpPr/>
          <p:nvPr/>
        </p:nvSpPr>
        <p:spPr>
          <a:xfrm>
            <a:off x="6804247" y="1923678"/>
            <a:ext cx="2185166" cy="1029990"/>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Une bonne couverture de tests est le seul rempart contre la peur de </a:t>
            </a:r>
            <a:r>
              <a:rPr lang="fr-FR" sz="1400" dirty="0" err="1"/>
              <a:t>refactorer</a:t>
            </a:r>
            <a:r>
              <a:rPr lang="fr-FR" sz="1400" dirty="0"/>
              <a:t>  </a:t>
            </a:r>
            <a:endParaRPr lang="fr-FR" sz="1400" dirty="0">
              <a:solidFill>
                <a:schemeClr val="tx1"/>
              </a:solidFill>
            </a:endParaRPr>
          </a:p>
        </p:txBody>
      </p:sp>
      <p:sp>
        <p:nvSpPr>
          <p:cNvPr id="21" name="Rectangle à coins arrondis 20"/>
          <p:cNvSpPr/>
          <p:nvPr/>
        </p:nvSpPr>
        <p:spPr>
          <a:xfrm>
            <a:off x="4484381" y="3111811"/>
            <a:ext cx="4500366" cy="504056"/>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Une façon de décrire le problème à résoudre avant d'y répondre et éviter l'over engineering  </a:t>
            </a:r>
            <a:endParaRPr lang="fr-FR" sz="1400" dirty="0">
              <a:solidFill>
                <a:schemeClr val="tx1"/>
              </a:solidFill>
            </a:endParaRPr>
          </a:p>
        </p:txBody>
      </p:sp>
      <p:sp>
        <p:nvSpPr>
          <p:cNvPr id="22" name="Rectangle à coins arrondis 21"/>
          <p:cNvSpPr/>
          <p:nvPr/>
        </p:nvSpPr>
        <p:spPr>
          <a:xfrm>
            <a:off x="6975396" y="3709078"/>
            <a:ext cx="2023223" cy="678338"/>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Un moyen de mieux s’imprégner et comprendre le besoin</a:t>
            </a:r>
            <a:endParaRPr lang="fr-FR" sz="1400" dirty="0">
              <a:solidFill>
                <a:schemeClr val="tx1"/>
              </a:solidFill>
            </a:endParaRPr>
          </a:p>
        </p:txBody>
      </p:sp>
      <p:sp>
        <p:nvSpPr>
          <p:cNvPr id="23" name="Rectangle à coins arrondis 22"/>
          <p:cNvSpPr/>
          <p:nvPr/>
        </p:nvSpPr>
        <p:spPr>
          <a:xfrm>
            <a:off x="99963" y="3255979"/>
            <a:ext cx="4140738" cy="1187981"/>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Les tests sont le seul moyen de figer une décision dans le temps, de ne plus se préoccuper du passé et leurs régressions : c'est le seul moyen d'être sereinement tourné vers l'avenir</a:t>
            </a:r>
            <a:endParaRPr lang="fr-FR" sz="1400" dirty="0">
              <a:solidFill>
                <a:schemeClr val="tx1"/>
              </a:solidFill>
            </a:endParaRPr>
          </a:p>
        </p:txBody>
      </p:sp>
    </p:spTree>
    <p:extLst>
      <p:ext uri="{BB962C8B-B14F-4D97-AF65-F5344CB8AC3E}">
        <p14:creationId xmlns:p14="http://schemas.microsoft.com/office/powerpoint/2010/main" val="1245609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TDD en Java avec JUnit</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50</a:t>
            </a:fld>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Ce qu’il faut éviter quand on écrit des tests</a:t>
            </a:r>
          </a:p>
          <a:p>
            <a:pPr lvl="1"/>
            <a:r>
              <a:rPr lang="fr-FR" dirty="0"/>
              <a:t>Il faut éviter les tests qui s’appuient sur un état du système mis en place par les tests précédents</a:t>
            </a:r>
          </a:p>
          <a:p>
            <a:pPr lvl="1"/>
            <a:endParaRPr lang="fr-FR" dirty="0"/>
          </a:p>
          <a:p>
            <a:pPr lvl="1"/>
            <a:r>
              <a:rPr lang="fr-FR" dirty="0"/>
              <a:t>Il faut éviter les tests qui dépendent les uns des autres</a:t>
            </a:r>
          </a:p>
          <a:p>
            <a:pPr lvl="1"/>
            <a:endParaRPr lang="fr-FR" dirty="0"/>
          </a:p>
          <a:p>
            <a:pPr lvl="1"/>
            <a:r>
              <a:rPr lang="fr-FR" dirty="0"/>
              <a:t>Il ne faut pas s’appuyer sur l’ordre d’exécution des tests</a:t>
            </a:r>
          </a:p>
          <a:p>
            <a:pPr lvl="1"/>
            <a:endParaRPr lang="fr-FR" dirty="0"/>
          </a:p>
          <a:p>
            <a:pPr lvl="1"/>
            <a:r>
              <a:rPr lang="fr-FR" dirty="0"/>
              <a:t>Il faut éviter les tests basés sur le temps d’exécution ou la performance</a:t>
            </a:r>
          </a:p>
          <a:p>
            <a:pPr lvl="1"/>
            <a:endParaRPr lang="fr-FR" dirty="0"/>
          </a:p>
          <a:p>
            <a:pPr lvl="1"/>
            <a:r>
              <a:rPr lang="fr-FR" dirty="0"/>
              <a:t>Il faut éviter les tests trop lents, sinon les développeurs hésiteront à les lancer régulièrement et intégralement</a:t>
            </a:r>
          </a:p>
          <a:p>
            <a:pPr lvl="1"/>
            <a:endParaRPr lang="fr-FR" dirty="0"/>
          </a:p>
          <a:p>
            <a:pPr lvl="1"/>
            <a:r>
              <a:rPr lang="fr-FR" dirty="0"/>
              <a:t>Il faut éviter de tester les détails d’implémentation, seul le comportement final est intéressant (le QUOI par le COMMENT)</a:t>
            </a:r>
          </a:p>
          <a:p>
            <a:pPr marL="0" indent="0">
              <a:buNone/>
            </a:pPr>
            <a:endParaRPr lang="fr-FR" sz="1100" dirty="0"/>
          </a:p>
        </p:txBody>
      </p:sp>
    </p:spTree>
    <p:extLst>
      <p:ext uri="{BB962C8B-B14F-4D97-AF65-F5344CB8AC3E}">
        <p14:creationId xmlns:p14="http://schemas.microsoft.com/office/powerpoint/2010/main" val="322182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1" y="852985"/>
            <a:ext cx="4949502" cy="3588847"/>
          </a:xfrm>
        </p:spPr>
        <p:txBody>
          <a:bodyPr>
            <a:normAutofit/>
          </a:bodyPr>
          <a:lstStyle/>
          <a:p>
            <a:r>
              <a:rPr lang="fr-FR" dirty="0"/>
              <a:t>Premier exercice en TDD: </a:t>
            </a:r>
            <a:r>
              <a:rPr lang="fr-FR" dirty="0" err="1"/>
              <a:t>FizzBuzz</a:t>
            </a:r>
            <a:r>
              <a:rPr lang="fr-FR" dirty="0"/>
              <a:t> !</a:t>
            </a:r>
          </a:p>
          <a:p>
            <a:endParaRPr lang="fr-FR" dirty="0"/>
          </a:p>
          <a:p>
            <a:r>
              <a:rPr lang="fr-FR" dirty="0"/>
              <a:t>Ecrivez un programme qui prend en entrée un nombre et qui renvoi</a:t>
            </a:r>
          </a:p>
          <a:p>
            <a:pPr lvl="1"/>
            <a:r>
              <a:rPr lang="fr-FR" b="1" dirty="0" err="1"/>
              <a:t>Fizz</a:t>
            </a:r>
            <a:r>
              <a:rPr lang="fr-FR" dirty="0"/>
              <a:t> si c’est un multiple de 3</a:t>
            </a:r>
          </a:p>
          <a:p>
            <a:pPr lvl="1"/>
            <a:r>
              <a:rPr lang="fr-FR" b="1" dirty="0"/>
              <a:t>Buzz</a:t>
            </a:r>
            <a:r>
              <a:rPr lang="fr-FR" dirty="0"/>
              <a:t> si c’est multiple de 5</a:t>
            </a:r>
          </a:p>
          <a:p>
            <a:pPr lvl="1"/>
            <a:r>
              <a:rPr lang="fr-FR" dirty="0"/>
              <a:t>Le nombre lui-même dans les autres cas</a:t>
            </a:r>
          </a:p>
          <a:p>
            <a:pPr lvl="1"/>
            <a:endParaRPr lang="fr-FR" dirty="0"/>
          </a:p>
          <a:p>
            <a:r>
              <a:rPr lang="fr-FR" dirty="0"/>
              <a:t>En utilisant le TDD, quels sont les premiers tests à réaliser ? Quelles sont les premières questions à se poser ?</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51</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6" name="Picture 12" descr="Pre Course Week 4 Ndash Tdd And Pair Programming Lex Go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23" y="1059582"/>
            <a:ext cx="2799778"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387602"/>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1" y="852985"/>
            <a:ext cx="8405886" cy="3588847"/>
          </a:xfrm>
        </p:spPr>
        <p:txBody>
          <a:bodyPr>
            <a:normAutofit/>
          </a:bodyPr>
          <a:lstStyle/>
          <a:p>
            <a:r>
              <a:rPr lang="fr-FR" dirty="0"/>
              <a:t>Itération 1: le code de test ne compile même pas</a:t>
            </a:r>
          </a:p>
          <a:p>
            <a:endParaRPr lang="fr-FR" dirty="0"/>
          </a:p>
          <a:p>
            <a:endParaRPr lang="fr-FR" dirty="0"/>
          </a:p>
          <a:p>
            <a:endParaRPr lang="fr-FR" dirty="0"/>
          </a:p>
          <a:p>
            <a:pPr lvl="1"/>
            <a:r>
              <a:rPr lang="fr-FR" dirty="0"/>
              <a:t>Une fois la classe créer, le code de test compile</a:t>
            </a:r>
          </a:p>
          <a:p>
            <a:pPr lvl="1"/>
            <a:r>
              <a:rPr lang="fr-FR" dirty="0"/>
              <a:t>Mais son exécution est KO</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52</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Rectangle 1"/>
          <p:cNvSpPr>
            <a:spLocks noChangeArrowheads="1"/>
          </p:cNvSpPr>
          <p:nvPr/>
        </p:nvSpPr>
        <p:spPr bwMode="auto">
          <a:xfrm>
            <a:off x="460377" y="1203598"/>
            <a:ext cx="5940153"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t>@Test</a:t>
            </a:r>
            <a:b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FFC66D"/>
                </a:solidFill>
                <a:effectLst/>
                <a:latin typeface="Courier New" pitchFamily="49" charset="0"/>
                <a:cs typeface="Courier New" pitchFamily="49" charset="0"/>
              </a:rPr>
              <a:t>get_value_should_return_fizz_if_input_is_divisible_by_3</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Assert.assertEquals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6A8759"/>
                </a:solidFill>
                <a:effectLst/>
                <a:latin typeface="Courier New" pitchFamily="49" charset="0"/>
                <a:cs typeface="Courier New" pitchFamily="49" charset="0"/>
              </a:rPr>
              <a:t>Fizz</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FizzBuzz.getValue</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6897BB"/>
                </a:solidFill>
                <a:effectLst/>
                <a:latin typeface="Courier New" pitchFamily="49" charset="0"/>
                <a:cs typeface="Courier New" pitchFamily="49" charset="0"/>
              </a:rPr>
              <a:t>3</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a:ln>
                <a:noFill/>
              </a:ln>
              <a:solidFill>
                <a:schemeClr val="tx1"/>
              </a:solidFill>
              <a:effectLst/>
              <a:latin typeface="Arial"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076" y="2427734"/>
            <a:ext cx="2946450" cy="2031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8556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1" y="852985"/>
            <a:ext cx="8405886" cy="3588847"/>
          </a:xfrm>
        </p:spPr>
        <p:txBody>
          <a:bodyPr>
            <a:normAutofit/>
          </a:bodyPr>
          <a:lstStyle/>
          <a:p>
            <a:r>
              <a:rPr lang="fr-FR" dirty="0"/>
              <a:t>Itération 2: on écrit le minimum de code pour que le test fonctionne</a:t>
            </a:r>
          </a:p>
          <a:p>
            <a:endParaRPr lang="fr-FR" dirty="0"/>
          </a:p>
          <a:p>
            <a:endParaRPr lang="fr-FR" dirty="0"/>
          </a:p>
          <a:p>
            <a:endParaRPr lang="fr-FR" dirty="0"/>
          </a:p>
          <a:p>
            <a:pPr lvl="1"/>
            <a:endParaRPr lang="fr-FR" dirty="0"/>
          </a:p>
          <a:p>
            <a:pPr lvl="1"/>
            <a:r>
              <a:rPr lang="fr-FR" dirty="0"/>
              <a:t>Le test passe au vert</a:t>
            </a:r>
          </a:p>
          <a:p>
            <a:pPr lvl="1"/>
            <a:r>
              <a:rPr lang="fr-FR" dirty="0"/>
              <a:t>Avant de faire le prochain test on fait une phase de </a:t>
            </a:r>
            <a:r>
              <a:rPr lang="fr-FR" dirty="0" err="1"/>
              <a:t>refactoring</a:t>
            </a:r>
            <a:r>
              <a:rPr lang="fr-FR" dirty="0"/>
              <a:t> du code applicatif</a:t>
            </a:r>
          </a:p>
          <a:p>
            <a:pPr lvl="1"/>
            <a:r>
              <a:rPr lang="fr-FR" dirty="0"/>
              <a:t>Une fois fait, on passe à l’itération suivante</a:t>
            </a:r>
          </a:p>
          <a:p>
            <a:pPr lvl="1"/>
            <a:r>
              <a:rPr lang="fr-FR" dirty="0"/>
              <a:t>Et ainsi de suite…</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53</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Rectangle 1"/>
          <p:cNvSpPr>
            <a:spLocks noChangeArrowheads="1"/>
          </p:cNvSpPr>
          <p:nvPr/>
        </p:nvSpPr>
        <p:spPr bwMode="auto">
          <a:xfrm>
            <a:off x="765178" y="1203602"/>
            <a:ext cx="7020272"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C7832"/>
                </a:solidFill>
                <a:effectLst/>
                <a:latin typeface="Courier New" pitchFamily="49" charset="0"/>
                <a:cs typeface="Courier New" pitchFamily="49" charset="0"/>
              </a:rPr>
              <a:t>public static </a:t>
            </a:r>
            <a:r>
              <a:rPr kumimoji="0" lang="fr-FR" altLang="fr-FR" sz="1000" b="0" i="0" u="none" strike="noStrike" cap="none" normalizeH="0" baseline="0">
                <a:ln>
                  <a:noFill/>
                </a:ln>
                <a:solidFill>
                  <a:srgbClr val="A9B7C6"/>
                </a:solidFill>
                <a:effectLst/>
                <a:latin typeface="Courier New" pitchFamily="49" charset="0"/>
                <a:cs typeface="Courier New" pitchFamily="49" charset="0"/>
              </a:rPr>
              <a:t>String </a:t>
            </a:r>
            <a:r>
              <a:rPr kumimoji="0" lang="fr-FR" altLang="fr-FR" sz="1000" b="0" i="0" u="none" strike="noStrike" cap="none" normalizeH="0" baseline="0">
                <a:ln>
                  <a:noFill/>
                </a:ln>
                <a:solidFill>
                  <a:srgbClr val="FFC66D"/>
                </a:solidFill>
                <a:effectLst/>
                <a:latin typeface="Courier New" pitchFamily="49" charset="0"/>
                <a:cs typeface="Courier New" pitchFamily="49" charset="0"/>
              </a:rPr>
              <a:t>getValue</a:t>
            </a:r>
            <a:r>
              <a:rPr kumimoji="0" lang="fr-FR" altLang="fr-FR" sz="1000" b="0" i="0" u="none" strike="noStrike" cap="none" normalizeH="0" baseline="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a:ln>
                  <a:noFill/>
                </a:ln>
                <a:solidFill>
                  <a:srgbClr val="CC7832"/>
                </a:solidFill>
                <a:effectLst/>
                <a:latin typeface="Courier New" pitchFamily="49" charset="0"/>
                <a:cs typeface="Courier New" pitchFamily="49" charset="0"/>
              </a:rPr>
              <a:t>int </a:t>
            </a:r>
            <a:r>
              <a:rPr kumimoji="0" lang="fr-FR" altLang="fr-FR" sz="1000" b="0" i="0" u="none" strike="noStrike" cap="none" normalizeH="0" baseline="0">
                <a:ln>
                  <a:noFill/>
                </a:ln>
                <a:solidFill>
                  <a:srgbClr val="A9B7C6"/>
                </a:solidFill>
                <a:effectLst/>
                <a:latin typeface="Courier New" pitchFamily="49" charset="0"/>
                <a:cs typeface="Courier New" pitchFamily="49" charset="0"/>
              </a:rPr>
              <a:t>number) {</a:t>
            </a:r>
            <a:br>
              <a:rPr kumimoji="0" lang="fr-FR" altLang="fr-FR" sz="1000" b="0" i="0" u="none" strike="noStrike" cap="none" normalizeH="0" baseline="0">
                <a:ln>
                  <a:noFill/>
                </a:ln>
                <a:solidFill>
                  <a:srgbClr val="A9B7C6"/>
                </a:solidFill>
                <a:effectLst/>
                <a:latin typeface="Courier New" pitchFamily="49" charset="0"/>
                <a:cs typeface="Courier New" pitchFamily="49" charset="0"/>
              </a:rPr>
            </a:br>
            <a:r>
              <a:rPr kumimoji="0" lang="fr-FR" altLang="fr-FR" sz="1000" b="0" i="0" u="none" strike="noStrike" cap="none" normalizeH="0" baseline="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a:ln>
                  <a:noFill/>
                </a:ln>
                <a:solidFill>
                  <a:srgbClr val="CC7832"/>
                </a:solidFill>
                <a:effectLst/>
                <a:latin typeface="Courier New" pitchFamily="49" charset="0"/>
                <a:cs typeface="Courier New" pitchFamily="49" charset="0"/>
              </a:rPr>
              <a:t>if </a:t>
            </a:r>
            <a:r>
              <a:rPr kumimoji="0" lang="fr-FR" altLang="fr-FR" sz="1000" b="0" i="0" u="none" strike="noStrike" cap="none" normalizeH="0" baseline="0">
                <a:ln>
                  <a:noFill/>
                </a:ln>
                <a:solidFill>
                  <a:srgbClr val="A9B7C6"/>
                </a:solidFill>
                <a:effectLst/>
                <a:latin typeface="Courier New" pitchFamily="49" charset="0"/>
                <a:cs typeface="Courier New" pitchFamily="49" charset="0"/>
              </a:rPr>
              <a:t>(number%</a:t>
            </a:r>
            <a:r>
              <a:rPr kumimoji="0" lang="fr-FR" altLang="fr-FR" sz="1000" b="0" i="0" u="none" strike="noStrike" cap="none" normalizeH="0" baseline="0">
                <a:ln>
                  <a:noFill/>
                </a:ln>
                <a:solidFill>
                  <a:srgbClr val="6897BB"/>
                </a:solidFill>
                <a:effectLst/>
                <a:latin typeface="Courier New" pitchFamily="49" charset="0"/>
                <a:cs typeface="Courier New" pitchFamily="49" charset="0"/>
              </a:rPr>
              <a:t>3 </a:t>
            </a:r>
            <a:r>
              <a:rPr kumimoji="0" lang="fr-FR" altLang="fr-FR" sz="1000" b="0" i="0" u="none" strike="noStrike" cap="none" normalizeH="0" baseline="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a:ln>
                  <a:noFill/>
                </a:ln>
                <a:solidFill>
                  <a:srgbClr val="6897BB"/>
                </a:solidFill>
                <a:effectLst/>
                <a:latin typeface="Courier New" pitchFamily="49" charset="0"/>
                <a:cs typeface="Courier New" pitchFamily="49" charset="0"/>
              </a:rPr>
              <a:t>0</a:t>
            </a:r>
            <a:r>
              <a:rPr kumimoji="0" lang="fr-FR" altLang="fr-FR" sz="1000" b="0" i="0" u="none" strike="noStrike" cap="none" normalizeH="0" baseline="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a:ln>
                  <a:noFill/>
                </a:ln>
                <a:solidFill>
                  <a:srgbClr val="A9B7C6"/>
                </a:solidFill>
                <a:effectLst/>
                <a:latin typeface="Courier New" pitchFamily="49" charset="0"/>
                <a:cs typeface="Courier New" pitchFamily="49" charset="0"/>
              </a:rPr>
            </a:br>
            <a:r>
              <a:rPr kumimoji="0" lang="fr-FR" altLang="fr-FR" sz="1000" b="0" i="0" u="none" strike="noStrike" cap="none" normalizeH="0" baseline="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a:ln>
                  <a:noFill/>
                </a:ln>
                <a:solidFill>
                  <a:srgbClr val="CC7832"/>
                </a:solidFill>
                <a:effectLst/>
                <a:latin typeface="Courier New" pitchFamily="49" charset="0"/>
                <a:cs typeface="Courier New" pitchFamily="49" charset="0"/>
              </a:rPr>
              <a:t>return </a:t>
            </a:r>
            <a:r>
              <a:rPr kumimoji="0" lang="fr-FR" altLang="fr-FR" sz="1000" b="0" i="0" u="none" strike="noStrike" cap="none" normalizeH="0" baseline="0">
                <a:ln>
                  <a:noFill/>
                </a:ln>
                <a:solidFill>
                  <a:srgbClr val="6A8759"/>
                </a:solidFill>
                <a:effectLst/>
                <a:latin typeface="Courier New" pitchFamily="49" charset="0"/>
                <a:cs typeface="Courier New" pitchFamily="49" charset="0"/>
              </a:rPr>
              <a:t>"Fizz"</a:t>
            </a:r>
            <a:r>
              <a:rPr kumimoji="0" lang="fr-FR" altLang="fr-FR" sz="1000" b="0" i="0" u="none" strike="noStrike" cap="none" normalizeH="0" baseline="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a:ln>
                  <a:noFill/>
                </a:ln>
                <a:solidFill>
                  <a:srgbClr val="CC7832"/>
                </a:solidFill>
                <a:effectLst/>
                <a:latin typeface="Courier New" pitchFamily="49" charset="0"/>
                <a:cs typeface="Courier New" pitchFamily="49" charset="0"/>
              </a:rPr>
            </a:br>
            <a:r>
              <a:rPr kumimoji="0" lang="fr-FR" altLang="fr-FR" sz="1000" b="0" i="0" u="none" strike="noStrike" cap="none" normalizeH="0" baseline="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a:ln>
                  <a:noFill/>
                </a:ln>
                <a:solidFill>
                  <a:srgbClr val="A9B7C6"/>
                </a:solidFill>
                <a:effectLst/>
                <a:latin typeface="Courier New" pitchFamily="49" charset="0"/>
                <a:cs typeface="Courier New" pitchFamily="49" charset="0"/>
              </a:rPr>
            </a:br>
            <a:r>
              <a:rPr kumimoji="0" lang="fr-FR" altLang="fr-FR" sz="1000" b="0" i="0" u="none" strike="noStrike" cap="none" normalizeH="0" baseline="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a:ln>
                  <a:noFill/>
                </a:ln>
                <a:solidFill>
                  <a:srgbClr val="CC7832"/>
                </a:solidFill>
                <a:effectLst/>
                <a:latin typeface="Courier New" pitchFamily="49" charset="0"/>
                <a:cs typeface="Courier New" pitchFamily="49" charset="0"/>
              </a:rPr>
              <a:t>return null;</a:t>
            </a:r>
            <a:br>
              <a:rPr kumimoji="0" lang="fr-FR" altLang="fr-FR" sz="1000" b="0" i="0" u="none" strike="noStrike" cap="none" normalizeH="0" baseline="0">
                <a:ln>
                  <a:noFill/>
                </a:ln>
                <a:solidFill>
                  <a:srgbClr val="CC7832"/>
                </a:solidFill>
                <a:effectLst/>
                <a:latin typeface="Courier New" pitchFamily="49" charset="0"/>
                <a:cs typeface="Courier New" pitchFamily="49" charset="0"/>
              </a:rPr>
            </a:br>
            <a:r>
              <a:rPr kumimoji="0" lang="fr-FR" altLang="fr-FR" sz="1000" b="0" i="0" u="none" strike="noStrike" cap="none" normalizeH="0" baseline="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69624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0" y="852985"/>
            <a:ext cx="8333877" cy="3588847"/>
          </a:xfrm>
        </p:spPr>
        <p:txBody>
          <a:bodyPr>
            <a:normAutofit/>
          </a:bodyPr>
          <a:lstStyle/>
          <a:p>
            <a:pPr marL="0" indent="0" algn="ctr">
              <a:buNone/>
            </a:pPr>
            <a:r>
              <a:rPr lang="fr-FR" sz="2800" dirty="0">
                <a:latin typeface="BNPP Slab Serif Extra Bold" pitchFamily="50" charset="0"/>
              </a:rPr>
              <a:t>Comment sont nommés vos tests ? </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54</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2" descr="Résultat de recherche d'images pour &quot;naming convention&quot;"/>
          <p:cNvSpPr>
            <a:spLocks noChangeAspect="1" noChangeArrowheads="1"/>
          </p:cNvSpPr>
          <p:nvPr/>
        </p:nvSpPr>
        <p:spPr bwMode="auto">
          <a:xfrm>
            <a:off x="765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AutoShape 4" descr="Résultat de recherche d'images pour &quot;naming convention&quot;"/>
          <p:cNvSpPr>
            <a:spLocks noChangeAspect="1" noChangeArrowheads="1"/>
          </p:cNvSpPr>
          <p:nvPr/>
        </p:nvSpPr>
        <p:spPr bwMode="auto">
          <a:xfrm>
            <a:off x="917575" y="6175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6" descr="Résultat de recherche d'images pour &quot;naming convention&quot;"/>
          <p:cNvSpPr>
            <a:spLocks noChangeAspect="1" noChangeArrowheads="1"/>
          </p:cNvSpPr>
          <p:nvPr/>
        </p:nvSpPr>
        <p:spPr bwMode="auto">
          <a:xfrm>
            <a:off x="1069975" y="769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3" name="AutoShape 8" descr="Résultat de recherche d'images pour &quot;naming convention&quot;"/>
          <p:cNvSpPr>
            <a:spLocks noChangeAspect="1" noChangeArrowheads="1"/>
          </p:cNvSpPr>
          <p:nvPr/>
        </p:nvSpPr>
        <p:spPr bwMode="auto">
          <a:xfrm>
            <a:off x="1222375" y="922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4" name="AutoShape 10" descr="Résultat de recherche d'images pour &quot;naming convention&quot;"/>
          <p:cNvSpPr>
            <a:spLocks noChangeAspect="1" noChangeArrowheads="1"/>
          </p:cNvSpPr>
          <p:nvPr/>
        </p:nvSpPr>
        <p:spPr bwMode="auto">
          <a:xfrm>
            <a:off x="1374775" y="1074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 name="AutoShape 12" descr="Résultat de recherche d'images pour &quot;naming convention&quot;"/>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AutoShape 14" descr="Résultat de recherche d'images pour &quot;naming convention&quot;"/>
          <p:cNvSpPr>
            <a:spLocks noChangeAspect="1" noChangeArrowheads="1"/>
          </p:cNvSpPr>
          <p:nvPr/>
        </p:nvSpPr>
        <p:spPr bwMode="auto">
          <a:xfrm>
            <a:off x="1679575" y="1379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7" name="AutoShape 16" descr="Résultat de recherche d'images pour &quot;naming convention&quot;"/>
          <p:cNvSpPr>
            <a:spLocks noChangeAspect="1" noChangeArrowheads="1"/>
          </p:cNvSpPr>
          <p:nvPr/>
        </p:nvSpPr>
        <p:spPr bwMode="auto">
          <a:xfrm>
            <a:off x="1831975" y="1531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AutoShape 18" descr="Résultat de recherche d'images pour &quot;naming convention&quot;"/>
          <p:cNvSpPr>
            <a:spLocks noChangeAspect="1" noChangeArrowheads="1"/>
          </p:cNvSpPr>
          <p:nvPr/>
        </p:nvSpPr>
        <p:spPr bwMode="auto">
          <a:xfrm>
            <a:off x="1984375" y="16843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9" name="AutoShape 20" descr="Résultat de recherche d'images pour &quot;naming convention&quot;"/>
          <p:cNvSpPr>
            <a:spLocks noChangeAspect="1" noChangeArrowheads="1"/>
          </p:cNvSpPr>
          <p:nvPr/>
        </p:nvSpPr>
        <p:spPr bwMode="auto">
          <a:xfrm>
            <a:off x="2136775" y="1836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AutoShape 22" descr="Résultat de recherche d'images pour &quot;naming convention&quot;"/>
          <p:cNvSpPr>
            <a:spLocks noChangeAspect="1" noChangeArrowheads="1"/>
          </p:cNvSpPr>
          <p:nvPr/>
        </p:nvSpPr>
        <p:spPr bwMode="auto">
          <a:xfrm>
            <a:off x="2289175" y="1989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3576" name="Picture 24" descr="Résultat de recherche d'images pour &quot;naming conventi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1387475"/>
            <a:ext cx="6191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780212"/>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L’importance du nommage</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55</a:t>
            </a:fld>
            <a:endParaRPr lang="fr-FR" dirty="0"/>
          </a:p>
        </p:txBody>
      </p:sp>
      <p:sp>
        <p:nvSpPr>
          <p:cNvPr id="3" name="Espace réservé du contenu 2"/>
          <p:cNvSpPr>
            <a:spLocks noGrp="1"/>
          </p:cNvSpPr>
          <p:nvPr>
            <p:ph idx="1"/>
          </p:nvPr>
        </p:nvSpPr>
        <p:spPr/>
        <p:txBody>
          <a:bodyPr>
            <a:normAutofit/>
          </a:bodyPr>
          <a:lstStyle/>
          <a:p>
            <a:r>
              <a:rPr lang="fr-FR" dirty="0"/>
              <a:t>Comment bien nommer ces méthodes de tests ?</a:t>
            </a:r>
            <a:br>
              <a:rPr lang="fr-FR" dirty="0"/>
            </a:br>
            <a:r>
              <a:rPr lang="fr-FR" sz="1400" dirty="0"/>
              <a:t>(Utilisons la aussi les conventions de </a:t>
            </a:r>
            <a:r>
              <a:rPr lang="fr-FR" sz="1400" dirty="0">
                <a:hlinkClick r:id="rId3"/>
              </a:rPr>
              <a:t>Roy </a:t>
            </a:r>
            <a:r>
              <a:rPr lang="fr-FR" sz="1400" dirty="0" err="1">
                <a:hlinkClick r:id="rId3"/>
              </a:rPr>
              <a:t>Osherove</a:t>
            </a:r>
            <a:r>
              <a:rPr lang="fr-FR" sz="1400" dirty="0"/>
              <a:t>)</a:t>
            </a:r>
          </a:p>
          <a:p>
            <a:endParaRPr lang="fr-FR" dirty="0"/>
          </a:p>
          <a:p>
            <a:r>
              <a:rPr lang="fr-FR" dirty="0"/>
              <a:t>Utilisons les conventions suivantes</a:t>
            </a:r>
          </a:p>
          <a:p>
            <a:pPr lvl="1"/>
            <a:r>
              <a:rPr lang="fr-FR" dirty="0"/>
              <a:t>Le nom d’un test devrait exprimer une </a:t>
            </a:r>
            <a:r>
              <a:rPr lang="fr-FR" b="1" dirty="0"/>
              <a:t>exigence spécifique</a:t>
            </a:r>
          </a:p>
          <a:p>
            <a:pPr lvl="1"/>
            <a:r>
              <a:rPr lang="fr-FR" dirty="0"/>
              <a:t>Le nom d’un test devrait contenir </a:t>
            </a:r>
            <a:r>
              <a:rPr lang="fr-FR" b="1" dirty="0"/>
              <a:t>les entrants/sortants attendus</a:t>
            </a:r>
          </a:p>
          <a:p>
            <a:pPr lvl="1"/>
            <a:r>
              <a:rPr lang="fr-FR" dirty="0"/>
              <a:t>Le nom d’un test devrait être exprimé de </a:t>
            </a:r>
            <a:r>
              <a:rPr lang="fr-FR" b="1" dirty="0"/>
              <a:t>manière naturelle</a:t>
            </a:r>
          </a:p>
          <a:p>
            <a:pPr lvl="1"/>
            <a:r>
              <a:rPr lang="fr-FR" dirty="0"/>
              <a:t>Le nom d’un test ne devrait commencer par « test » </a:t>
            </a:r>
            <a:r>
              <a:rPr lang="fr-FR" b="1" dirty="0"/>
              <a:t>que </a:t>
            </a:r>
            <a:r>
              <a:rPr lang="fr-FR" dirty="0"/>
              <a:t>si le </a:t>
            </a:r>
            <a:r>
              <a:rPr lang="fr-FR" dirty="0" err="1"/>
              <a:t>framework</a:t>
            </a:r>
            <a:r>
              <a:rPr lang="fr-FR" dirty="0"/>
              <a:t> l’oblige (ou autre obligation technique)</a:t>
            </a:r>
          </a:p>
          <a:p>
            <a:pPr lvl="1"/>
            <a:r>
              <a:rPr lang="fr-FR" dirty="0"/>
              <a:t>Le nom d’un test devrait contenir le nom de la </a:t>
            </a:r>
            <a:r>
              <a:rPr lang="fr-FR" b="1" dirty="0"/>
              <a:t>méthode/classe/fonctionnalité testée</a:t>
            </a:r>
          </a:p>
          <a:p>
            <a:pPr lvl="1"/>
            <a:r>
              <a:rPr lang="fr-FR" dirty="0"/>
              <a:t>Les tests devraient utiliser au maximum le </a:t>
            </a:r>
            <a:r>
              <a:rPr lang="fr-FR" b="1" dirty="0"/>
              <a:t>vocabulaire fonctionnel de l’application</a:t>
            </a:r>
          </a:p>
        </p:txBody>
      </p:sp>
    </p:spTree>
    <p:extLst>
      <p:ext uri="{BB962C8B-B14F-4D97-AF65-F5344CB8AC3E}">
        <p14:creationId xmlns:p14="http://schemas.microsoft.com/office/powerpoint/2010/main" val="3169703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L’importance du nommage</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56</a:t>
            </a:fld>
            <a:endParaRPr lang="fr-FR" dirty="0"/>
          </a:p>
        </p:txBody>
      </p:sp>
      <p:sp>
        <p:nvSpPr>
          <p:cNvPr id="3" name="Espace réservé du contenu 2"/>
          <p:cNvSpPr>
            <a:spLocks noGrp="1"/>
          </p:cNvSpPr>
          <p:nvPr>
            <p:ph idx="1"/>
          </p:nvPr>
        </p:nvSpPr>
        <p:spPr/>
        <p:txBody>
          <a:bodyPr>
            <a:normAutofit/>
          </a:bodyPr>
          <a:lstStyle/>
          <a:p>
            <a:r>
              <a:rPr lang="fr-FR" sz="1600" dirty="0"/>
              <a:t>Imaginons une méthode: </a:t>
            </a:r>
            <a:r>
              <a:rPr lang="en-US" sz="1600" b="1" dirty="0"/>
              <a:t>public </a:t>
            </a:r>
            <a:r>
              <a:rPr lang="en-US" sz="1600" b="1" dirty="0" err="1"/>
              <a:t>int</a:t>
            </a:r>
            <a:r>
              <a:rPr lang="en-US" sz="1600" b="1" dirty="0"/>
              <a:t> sum(</a:t>
            </a:r>
            <a:r>
              <a:rPr lang="en-US" sz="1600" b="1" dirty="0" err="1"/>
              <a:t>params</a:t>
            </a:r>
            <a:r>
              <a:rPr lang="en-US" sz="1600" b="1" dirty="0"/>
              <a:t> </a:t>
            </a:r>
            <a:r>
              <a:rPr lang="en-US" sz="1600" b="1" dirty="0" err="1"/>
              <a:t>int</a:t>
            </a:r>
            <a:r>
              <a:rPr lang="en-US" sz="1600" b="1" dirty="0"/>
              <a:t>[] values)</a:t>
            </a:r>
            <a:r>
              <a:rPr lang="fr-FR" sz="1600" dirty="0"/>
              <a:t> </a:t>
            </a:r>
            <a:br>
              <a:rPr lang="fr-FR" sz="1600" dirty="0"/>
            </a:br>
            <a:r>
              <a:rPr lang="fr-FR" sz="1600" dirty="0"/>
              <a:t>avec une contrainte: tous les nombres supérieurs à 1000 ne sont pas comptabilisés</a:t>
            </a:r>
            <a:br>
              <a:rPr lang="fr-FR" sz="1600" dirty="0"/>
            </a:br>
            <a:r>
              <a:rPr lang="fr-FR" sz="1600" dirty="0"/>
              <a:t>Essayons de nommé un test pour cette méthode</a:t>
            </a:r>
          </a:p>
          <a:p>
            <a:pPr lvl="1"/>
            <a:r>
              <a:rPr lang="fr-FR" sz="1400" b="1" dirty="0"/>
              <a:t>sum_NumberBiggerThan1000 </a:t>
            </a:r>
            <a:r>
              <a:rPr lang="fr-FR" sz="1400" b="1" dirty="0">
                <a:sym typeface="Wingdings" panose="05000000000000000000" pitchFamily="2" charset="2"/>
              </a:rPr>
              <a:t> </a:t>
            </a:r>
            <a:r>
              <a:rPr lang="fr-FR" sz="1400" dirty="0">
                <a:sym typeface="Wingdings" panose="05000000000000000000" pitchFamily="2" charset="2"/>
              </a:rPr>
              <a:t>Pas tout à fait vrai, ne correspond pas vraiment à notre spécification</a:t>
            </a:r>
          </a:p>
          <a:p>
            <a:pPr lvl="1"/>
            <a:r>
              <a:rPr lang="fr-FR" sz="1400" b="1" dirty="0" err="1"/>
              <a:t>sum_NumberIsIgnored</a:t>
            </a:r>
            <a:r>
              <a:rPr lang="fr-FR" sz="1400" b="1" dirty="0"/>
              <a:t> </a:t>
            </a:r>
            <a:r>
              <a:rPr lang="fr-FR" sz="1400" b="1" dirty="0">
                <a:sym typeface="Wingdings" panose="05000000000000000000" pitchFamily="2" charset="2"/>
              </a:rPr>
              <a:t> </a:t>
            </a:r>
            <a:r>
              <a:rPr lang="fr-FR" sz="1400" dirty="0">
                <a:sym typeface="Wingdings" panose="05000000000000000000" pitchFamily="2" charset="2"/>
              </a:rPr>
              <a:t>Pas correcte non plus, quels nombres sont ignorés ??</a:t>
            </a:r>
          </a:p>
          <a:p>
            <a:pPr lvl="1"/>
            <a:r>
              <a:rPr lang="fr-FR" sz="1400" b="1" dirty="0"/>
              <a:t>sum_NumberIgnoredIfBiggerThan1000 </a:t>
            </a:r>
            <a:r>
              <a:rPr lang="fr-FR" sz="1400" b="1" dirty="0">
                <a:sym typeface="Wingdings" panose="05000000000000000000" pitchFamily="2" charset="2"/>
              </a:rPr>
              <a:t> </a:t>
            </a:r>
            <a:r>
              <a:rPr lang="fr-FR" sz="1400" dirty="0">
                <a:sym typeface="Wingdings" panose="05000000000000000000" pitchFamily="2" charset="2"/>
              </a:rPr>
              <a:t>Bien mieux ! Juste avec le nom on sait à quoi sert le test , et s’il échoue, même pas besoin de regarder le code pour deviner son comportement</a:t>
            </a:r>
          </a:p>
          <a:p>
            <a:pPr marL="179387" lvl="1" indent="0">
              <a:buNone/>
            </a:pPr>
            <a:endParaRPr lang="fr-FR" sz="1400" dirty="0">
              <a:sym typeface="Wingdings" panose="05000000000000000000" pitchFamily="2" charset="2"/>
            </a:endParaRPr>
          </a:p>
          <a:p>
            <a:pPr marL="179387" lvl="1" indent="0">
              <a:buNone/>
            </a:pPr>
            <a:endParaRPr lang="fr-FR" sz="1400" dirty="0">
              <a:sym typeface="Wingdings" panose="05000000000000000000" pitchFamily="2" charset="2"/>
            </a:endParaRPr>
          </a:p>
          <a:p>
            <a:pPr marL="179387" lvl="1" indent="0">
              <a:buNone/>
            </a:pPr>
            <a:endParaRPr lang="fr-FR" sz="1400" dirty="0">
              <a:sym typeface="Wingdings" panose="05000000000000000000" pitchFamily="2" charset="2"/>
            </a:endParaRPr>
          </a:p>
          <a:p>
            <a:pPr marL="179387" lvl="1" indent="0">
              <a:buNone/>
            </a:pPr>
            <a:r>
              <a:rPr lang="fr-FR" sz="1400" dirty="0"/>
              <a:t>Ps: En Java on utilise par convention la notation </a:t>
            </a:r>
            <a:r>
              <a:rPr lang="fr-FR" sz="1400" dirty="0" err="1"/>
              <a:t>CamelCase</a:t>
            </a:r>
            <a:r>
              <a:rPr lang="fr-FR" sz="1400" dirty="0"/>
              <a:t>, </a:t>
            </a:r>
            <a:br>
              <a:rPr lang="fr-FR" sz="1400" dirty="0"/>
            </a:br>
            <a:r>
              <a:rPr lang="fr-FR" sz="1400" dirty="0"/>
              <a:t>mais les noms des méthodes de tests étant parfois très longue</a:t>
            </a:r>
            <a:br>
              <a:rPr lang="fr-FR" sz="1400" dirty="0"/>
            </a:br>
            <a:r>
              <a:rPr lang="fr-FR" sz="1400" dirty="0"/>
              <a:t>et donc illisible, on utilisera des </a:t>
            </a:r>
            <a:r>
              <a:rPr lang="fr-FR" sz="1400" i="1" dirty="0" err="1"/>
              <a:t>underscore</a:t>
            </a:r>
            <a:r>
              <a:rPr lang="fr-FR" sz="1400" dirty="0"/>
              <a:t> ( _ ) pour séparer les mots</a:t>
            </a:r>
            <a:br>
              <a:rPr lang="fr-FR" sz="1400" dirty="0"/>
            </a:br>
            <a:r>
              <a:rPr lang="fr-FR" sz="1400" dirty="0"/>
              <a:t>(</a:t>
            </a:r>
            <a:r>
              <a:rPr lang="fr-FR" sz="1400" dirty="0">
                <a:hlinkClick r:id="rId3"/>
              </a:rPr>
              <a:t>Snake Case</a:t>
            </a:r>
            <a:r>
              <a:rPr lang="fr-FR" sz="1400" dirty="0"/>
              <a:t>)</a:t>
            </a:r>
          </a:p>
          <a:p>
            <a:pPr lvl="1"/>
            <a:endParaRPr lang="fr-FR" sz="1400" dirty="0">
              <a:sym typeface="Wingdings" panose="05000000000000000000" pitchFamily="2" charset="2"/>
            </a:endParaRPr>
          </a:p>
          <a:p>
            <a:pPr lvl="1"/>
            <a:endParaRPr lang="fr-FR" sz="1400" dirty="0">
              <a:sym typeface="Wingdings" panose="05000000000000000000" pitchFamily="2" charset="2"/>
            </a:endParaRPr>
          </a:p>
        </p:txBody>
      </p:sp>
      <p:sp>
        <p:nvSpPr>
          <p:cNvPr id="2" name="Rectangle 1"/>
          <p:cNvSpPr>
            <a:spLocks noChangeArrowheads="1"/>
          </p:cNvSpPr>
          <p:nvPr/>
        </p:nvSpPr>
        <p:spPr bwMode="auto">
          <a:xfrm>
            <a:off x="179513" y="2859783"/>
            <a:ext cx="4248473"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t>@Test</a:t>
            </a:r>
            <a:b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FFC66D"/>
                </a:solidFill>
                <a:effectLst/>
                <a:latin typeface="Courier New" pitchFamily="49" charset="0"/>
                <a:cs typeface="Courier New" pitchFamily="49" charset="0"/>
              </a:rPr>
              <a:t>sum_NumberIgnoredIfBiggerThan1000</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4572005" y="2859783"/>
            <a:ext cx="4355977"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t>@Test</a:t>
            </a:r>
            <a:b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FFC66D"/>
                </a:solidFill>
                <a:effectLst/>
                <a:latin typeface="Courier New" pitchFamily="49" charset="0"/>
                <a:cs typeface="Courier New" pitchFamily="49" charset="0"/>
              </a:rPr>
              <a:t>sum_number_ignored_if_bigger_than1000</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avec flèche vers le haut 7"/>
          <p:cNvSpPr/>
          <p:nvPr/>
        </p:nvSpPr>
        <p:spPr>
          <a:xfrm>
            <a:off x="6588227" y="3291831"/>
            <a:ext cx="1584176" cy="714923"/>
          </a:xfrm>
          <a:prstGeom prst="upArrowCallout">
            <a:avLst>
              <a:gd name="adj1" fmla="val 25000"/>
              <a:gd name="adj2" fmla="val 19331"/>
              <a:gd name="adj3" fmla="val 25000"/>
              <a:gd name="adj4" fmla="val 64977"/>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tx1"/>
                </a:solidFill>
              </a:rPr>
              <a:t>Java Style</a:t>
            </a:r>
          </a:p>
        </p:txBody>
      </p:sp>
    </p:spTree>
    <p:extLst>
      <p:ext uri="{BB962C8B-B14F-4D97-AF65-F5344CB8AC3E}">
        <p14:creationId xmlns:p14="http://schemas.microsoft.com/office/powerpoint/2010/main" val="150282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L’importance du nommage</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57</a:t>
            </a:fld>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sym typeface="Wingdings" panose="05000000000000000000" pitchFamily="2" charset="2"/>
              </a:rPr>
              <a:t>Le pattern de nommage des méthodes de tests</a:t>
            </a:r>
          </a:p>
          <a:p>
            <a:pPr marL="0" indent="0" algn="ctr">
              <a:buNone/>
            </a:pPr>
            <a:r>
              <a:rPr lang="fr-FR" b="1" dirty="0">
                <a:solidFill>
                  <a:schemeClr val="bg2"/>
                </a:solidFill>
              </a:rPr>
              <a:t>[</a:t>
            </a:r>
            <a:r>
              <a:rPr lang="fr-FR" b="1" dirty="0" err="1">
                <a:solidFill>
                  <a:schemeClr val="bg2"/>
                </a:solidFill>
              </a:rPr>
              <a:t>MethodName</a:t>
            </a:r>
            <a:r>
              <a:rPr lang="fr-FR" b="1" dirty="0">
                <a:solidFill>
                  <a:schemeClr val="bg2"/>
                </a:solidFill>
              </a:rPr>
              <a:t>]</a:t>
            </a:r>
            <a:r>
              <a:rPr lang="fr-FR" b="1" dirty="0"/>
              <a:t>_</a:t>
            </a:r>
            <a:r>
              <a:rPr lang="fr-FR" b="1" dirty="0">
                <a:solidFill>
                  <a:schemeClr val="accent6"/>
                </a:solidFill>
              </a:rPr>
              <a:t>[</a:t>
            </a:r>
            <a:r>
              <a:rPr lang="fr-FR" b="1" dirty="0" err="1">
                <a:solidFill>
                  <a:schemeClr val="accent6"/>
                </a:solidFill>
              </a:rPr>
              <a:t>ExpectedInput</a:t>
            </a:r>
            <a:r>
              <a:rPr lang="fr-FR" b="1" dirty="0">
                <a:solidFill>
                  <a:schemeClr val="accent6"/>
                </a:solidFill>
              </a:rPr>
              <a:t>/</a:t>
            </a:r>
            <a:r>
              <a:rPr lang="fr-FR" b="1" dirty="0" err="1">
                <a:solidFill>
                  <a:schemeClr val="accent6"/>
                </a:solidFill>
              </a:rPr>
              <a:t>StateUnderTest</a:t>
            </a:r>
            <a:r>
              <a:rPr lang="fr-FR" b="1" dirty="0">
                <a:solidFill>
                  <a:schemeClr val="accent6"/>
                </a:solidFill>
              </a:rPr>
              <a:t>]</a:t>
            </a:r>
            <a:r>
              <a:rPr lang="fr-FR" b="1" dirty="0"/>
              <a:t>_</a:t>
            </a:r>
            <a:r>
              <a:rPr lang="fr-FR" b="1" dirty="0">
                <a:solidFill>
                  <a:schemeClr val="accent5"/>
                </a:solidFill>
              </a:rPr>
              <a:t>[</a:t>
            </a:r>
            <a:r>
              <a:rPr lang="fr-FR" b="1" dirty="0" err="1">
                <a:solidFill>
                  <a:schemeClr val="accent5"/>
                </a:solidFill>
              </a:rPr>
              <a:t>ExpectedBehavior</a:t>
            </a:r>
            <a:r>
              <a:rPr lang="fr-FR" b="1" dirty="0">
                <a:solidFill>
                  <a:schemeClr val="accent5"/>
                </a:solidFill>
              </a:rPr>
              <a:t>]</a:t>
            </a:r>
            <a:br>
              <a:rPr lang="fr-FR" b="1" dirty="0"/>
            </a:br>
            <a:r>
              <a:rPr lang="fr-FR" b="1" dirty="0">
                <a:solidFill>
                  <a:schemeClr val="bg2"/>
                </a:solidFill>
              </a:rPr>
              <a:t>[</a:t>
            </a:r>
            <a:r>
              <a:rPr lang="fr-FR" b="1" dirty="0" err="1">
                <a:solidFill>
                  <a:schemeClr val="bg2"/>
                </a:solidFill>
              </a:rPr>
              <a:t>FeatureName</a:t>
            </a:r>
            <a:r>
              <a:rPr lang="fr-FR" b="1" dirty="0">
                <a:solidFill>
                  <a:schemeClr val="bg2"/>
                </a:solidFill>
              </a:rPr>
              <a:t>]</a:t>
            </a:r>
            <a:r>
              <a:rPr lang="fr-FR" b="1" dirty="0"/>
              <a:t>_</a:t>
            </a:r>
            <a:r>
              <a:rPr lang="fr-FR" b="1" dirty="0">
                <a:solidFill>
                  <a:schemeClr val="accent6"/>
                </a:solidFill>
              </a:rPr>
              <a:t>[</a:t>
            </a:r>
            <a:r>
              <a:rPr lang="fr-FR" b="1" dirty="0" err="1">
                <a:solidFill>
                  <a:schemeClr val="accent6"/>
                </a:solidFill>
              </a:rPr>
              <a:t>ExpectedInput</a:t>
            </a:r>
            <a:r>
              <a:rPr lang="fr-FR" b="1" dirty="0">
                <a:solidFill>
                  <a:schemeClr val="accent6"/>
                </a:solidFill>
              </a:rPr>
              <a:t>/</a:t>
            </a:r>
            <a:r>
              <a:rPr lang="fr-FR" b="1" dirty="0" err="1">
                <a:solidFill>
                  <a:schemeClr val="accent6"/>
                </a:solidFill>
              </a:rPr>
              <a:t>StateUnderTest</a:t>
            </a:r>
            <a:r>
              <a:rPr lang="fr-FR" b="1" dirty="0">
                <a:solidFill>
                  <a:schemeClr val="accent6"/>
                </a:solidFill>
              </a:rPr>
              <a:t>]</a:t>
            </a:r>
            <a:r>
              <a:rPr lang="fr-FR" b="1" dirty="0"/>
              <a:t>_</a:t>
            </a:r>
            <a:r>
              <a:rPr lang="fr-FR" b="1" dirty="0">
                <a:solidFill>
                  <a:schemeClr val="accent5"/>
                </a:solidFill>
              </a:rPr>
              <a:t>[</a:t>
            </a:r>
            <a:r>
              <a:rPr lang="fr-FR" b="1" dirty="0" err="1">
                <a:solidFill>
                  <a:schemeClr val="accent5"/>
                </a:solidFill>
              </a:rPr>
              <a:t>ExpectedBehavior</a:t>
            </a:r>
            <a:r>
              <a:rPr lang="fr-FR" b="1" dirty="0">
                <a:solidFill>
                  <a:schemeClr val="accent5"/>
                </a:solidFill>
              </a:rPr>
              <a:t>]</a:t>
            </a:r>
            <a:endParaRPr lang="fr-FR" dirty="0">
              <a:sym typeface="Wingdings" panose="05000000000000000000" pitchFamily="2" charset="2"/>
            </a:endParaRPr>
          </a:p>
          <a:p>
            <a:pPr marL="0" indent="0" algn="ctr">
              <a:buNone/>
            </a:pPr>
            <a:endParaRPr lang="fr-FR" b="1" dirty="0">
              <a:sym typeface="Wingdings" panose="05000000000000000000" pitchFamily="2" charset="2"/>
            </a:endParaRPr>
          </a:p>
          <a:p>
            <a:r>
              <a:rPr lang="fr-FR" dirty="0"/>
              <a:t>Quelques exemples</a:t>
            </a:r>
          </a:p>
          <a:p>
            <a:pPr lvl="1"/>
            <a:r>
              <a:rPr lang="fr-FR" dirty="0"/>
              <a:t>public </a:t>
            </a:r>
            <a:r>
              <a:rPr lang="fr-FR" dirty="0" err="1"/>
              <a:t>void</a:t>
            </a:r>
            <a:r>
              <a:rPr lang="fr-FR" dirty="0"/>
              <a:t> sum_negative_number_as_1st_param_exception_thrown()</a:t>
            </a:r>
          </a:p>
          <a:p>
            <a:pPr lvl="1"/>
            <a:r>
              <a:rPr lang="fr-FR" dirty="0"/>
              <a:t>public </a:t>
            </a:r>
            <a:r>
              <a:rPr lang="fr-FR" dirty="0" err="1"/>
              <a:t>void</a:t>
            </a:r>
            <a:r>
              <a:rPr lang="fr-FR" dirty="0"/>
              <a:t> </a:t>
            </a:r>
            <a:r>
              <a:rPr lang="fr-FR" dirty="0" err="1"/>
              <a:t>credit_simulator_should_compute_normal_credit_rate</a:t>
            </a:r>
            <a:r>
              <a:rPr lang="fr-FR" dirty="0"/>
              <a:t>()</a:t>
            </a:r>
          </a:p>
          <a:p>
            <a:pPr lvl="1"/>
            <a:r>
              <a:rPr lang="fr-FR" dirty="0"/>
              <a:t>public </a:t>
            </a:r>
            <a:r>
              <a:rPr lang="fr-FR" dirty="0" err="1"/>
              <a:t>void</a:t>
            </a:r>
            <a:r>
              <a:rPr lang="fr-FR" dirty="0"/>
              <a:t> </a:t>
            </a:r>
            <a:r>
              <a:rPr lang="fr-FR" dirty="0" err="1"/>
              <a:t>parse_empty_string_exception_thrown</a:t>
            </a:r>
            <a:r>
              <a:rPr lang="fr-FR" dirty="0"/>
              <a:t>()</a:t>
            </a:r>
          </a:p>
          <a:p>
            <a:pPr lvl="1"/>
            <a:r>
              <a:rPr lang="fr-FR" dirty="0"/>
              <a:t>public </a:t>
            </a:r>
            <a:r>
              <a:rPr lang="fr-FR" dirty="0" err="1"/>
              <a:t>void</a:t>
            </a:r>
            <a:r>
              <a:rPr lang="fr-FR" dirty="0"/>
              <a:t> </a:t>
            </a:r>
            <a:r>
              <a:rPr lang="fr-FR" dirty="0" err="1"/>
              <a:t>parse_single_token_returns_equal_token_value</a:t>
            </a:r>
            <a:r>
              <a:rPr lang="fr-FR" dirty="0"/>
              <a:t> ()</a:t>
            </a:r>
          </a:p>
          <a:p>
            <a:pPr lvl="1"/>
            <a:endParaRPr lang="fr-FR" dirty="0"/>
          </a:p>
          <a:p>
            <a:r>
              <a:rPr lang="fr-FR" dirty="0"/>
              <a:t>Chaque nom de méthode donne une indication claire sur l’exigence testée et le résultat attendu</a:t>
            </a:r>
          </a:p>
          <a:p>
            <a:endParaRPr lang="fr-FR" dirty="0"/>
          </a:p>
          <a:p>
            <a:r>
              <a:rPr lang="fr-FR" dirty="0"/>
              <a:t>Les méthodes de tests devraient faire apparaitre le vocabulaire fonctionnel de l’application</a:t>
            </a:r>
          </a:p>
        </p:txBody>
      </p:sp>
    </p:spTree>
    <p:extLst>
      <p:ext uri="{BB962C8B-B14F-4D97-AF65-F5344CB8AC3E}">
        <p14:creationId xmlns:p14="http://schemas.microsoft.com/office/powerpoint/2010/main" val="1466709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L’importance du nommage</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58</a:t>
            </a:fld>
            <a:endParaRPr lang="fr-FR" dirty="0"/>
          </a:p>
        </p:txBody>
      </p:sp>
      <p:sp>
        <p:nvSpPr>
          <p:cNvPr id="3" name="Espace réservé du contenu 2"/>
          <p:cNvSpPr>
            <a:spLocks noGrp="1"/>
          </p:cNvSpPr>
          <p:nvPr>
            <p:ph idx="1"/>
          </p:nvPr>
        </p:nvSpPr>
        <p:spPr/>
        <p:txBody>
          <a:bodyPr>
            <a:normAutofit/>
          </a:bodyPr>
          <a:lstStyle/>
          <a:p>
            <a:r>
              <a:rPr lang="fr-FR" sz="1600" dirty="0">
                <a:sym typeface="Wingdings" panose="05000000000000000000" pitchFamily="2" charset="2"/>
              </a:rPr>
              <a:t>Ecrire des tests clairs c’est assez simple, mais pour transformer les tests en « spécifications exécutables » il faut faire particulièrement attention au nommage</a:t>
            </a:r>
          </a:p>
          <a:p>
            <a:pPr lvl="1"/>
            <a:r>
              <a:rPr lang="fr-FR" sz="1400" b="1" dirty="0">
                <a:sym typeface="Wingdings" panose="05000000000000000000" pitchFamily="2" charset="2"/>
              </a:rPr>
              <a:t>Des classes:</a:t>
            </a:r>
            <a:r>
              <a:rPr lang="fr-FR" sz="1400" dirty="0">
                <a:sym typeface="Wingdings" panose="05000000000000000000" pitchFamily="2" charset="2"/>
              </a:rPr>
              <a:t> le nommage d’une classe de test doit bien représenter ce qu’elle test</a:t>
            </a:r>
          </a:p>
          <a:p>
            <a:pPr lvl="2"/>
            <a:r>
              <a:rPr lang="fr-FR" sz="1200" dirty="0">
                <a:sym typeface="Wingdings" panose="05000000000000000000" pitchFamily="2" charset="2"/>
              </a:rPr>
              <a:t>Une classe, et on utilisera un pattern du type </a:t>
            </a:r>
            <a:r>
              <a:rPr lang="fr-FR" sz="1200" b="1" dirty="0" err="1">
                <a:sym typeface="Wingdings" panose="05000000000000000000" pitchFamily="2" charset="2"/>
              </a:rPr>
              <a:t>UserServiceTest</a:t>
            </a:r>
            <a:endParaRPr lang="fr-FR" sz="1200" b="1" dirty="0">
              <a:sym typeface="Wingdings" panose="05000000000000000000" pitchFamily="2" charset="2"/>
            </a:endParaRPr>
          </a:p>
          <a:p>
            <a:pPr lvl="2"/>
            <a:r>
              <a:rPr lang="fr-FR" sz="1200" dirty="0">
                <a:sym typeface="Wingdings" panose="05000000000000000000" pitchFamily="2" charset="2"/>
              </a:rPr>
              <a:t>Une fonctionnalité, et on utilisera plutôt </a:t>
            </a:r>
            <a:r>
              <a:rPr lang="fr-FR" sz="1200" b="1" dirty="0" err="1">
                <a:sym typeface="Wingdings" panose="05000000000000000000" pitchFamily="2" charset="2"/>
              </a:rPr>
              <a:t>UserRegistrationTest</a:t>
            </a:r>
            <a:endParaRPr lang="fr-FR" sz="1200" b="1" dirty="0">
              <a:sym typeface="Wingdings" panose="05000000000000000000" pitchFamily="2" charset="2"/>
            </a:endParaRPr>
          </a:p>
          <a:p>
            <a:pPr lvl="1"/>
            <a:r>
              <a:rPr lang="fr-FR" sz="1400" b="1" dirty="0">
                <a:sym typeface="Wingdings" panose="05000000000000000000" pitchFamily="2" charset="2"/>
              </a:rPr>
              <a:t>Des méthodes de tests:</a:t>
            </a:r>
            <a:r>
              <a:rPr lang="fr-FR" sz="1400" dirty="0">
                <a:sym typeface="Wingdings" panose="05000000000000000000" pitchFamily="2" charset="2"/>
              </a:rPr>
              <a:t> comme vu précédemment, il faut que le nommage puisse servir de spécifications</a:t>
            </a:r>
          </a:p>
          <a:p>
            <a:pPr lvl="1"/>
            <a:r>
              <a:rPr lang="fr-FR" sz="1400" b="1" dirty="0">
                <a:sym typeface="Wingdings" panose="05000000000000000000" pitchFamily="2" charset="2"/>
              </a:rPr>
              <a:t>Des variables:</a:t>
            </a:r>
            <a:r>
              <a:rPr lang="fr-FR" sz="1400" dirty="0">
                <a:sym typeface="Wingdings" panose="05000000000000000000" pitchFamily="2" charset="2"/>
              </a:rPr>
              <a:t> utilisez des noms qui représente le sens de la variable et éviter les noms trop génériques et les abréviations incompréhensible</a:t>
            </a:r>
          </a:p>
          <a:p>
            <a:pPr lvl="1"/>
            <a:endParaRPr lang="fr-FR" sz="1400" dirty="0">
              <a:sym typeface="Wingdings" panose="05000000000000000000" pitchFamily="2" charset="2"/>
            </a:endParaRPr>
          </a:p>
          <a:p>
            <a:r>
              <a:rPr lang="fr-FR" sz="1600" dirty="0">
                <a:sym typeface="Wingdings" panose="05000000000000000000" pitchFamily="2" charset="2"/>
              </a:rPr>
              <a:t>Juste avec le nom des tests on peut répondre aux questions</a:t>
            </a:r>
          </a:p>
          <a:p>
            <a:pPr lvl="1"/>
            <a:r>
              <a:rPr lang="fr-FR" sz="1400" dirty="0">
                <a:sym typeface="Wingdings" panose="05000000000000000000" pitchFamily="2" charset="2"/>
              </a:rPr>
              <a:t>Quelles sont les fonctionnalités de mon application ? </a:t>
            </a:r>
          </a:p>
          <a:p>
            <a:pPr lvl="1"/>
            <a:r>
              <a:rPr lang="fr-FR" sz="1400" dirty="0">
                <a:sym typeface="Wingdings" panose="05000000000000000000" pitchFamily="2" charset="2"/>
              </a:rPr>
              <a:t>Quel est le résultat attendus quand je fournis x en entrée de cette méthode ? </a:t>
            </a:r>
            <a:endParaRPr lang="fr-FR" sz="1400" dirty="0"/>
          </a:p>
        </p:txBody>
      </p:sp>
    </p:spTree>
    <p:extLst>
      <p:ext uri="{BB962C8B-B14F-4D97-AF65-F5344CB8AC3E}">
        <p14:creationId xmlns:p14="http://schemas.microsoft.com/office/powerpoint/2010/main" val="4137217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L’importance du nommage</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59</a:t>
            </a:fld>
            <a:endParaRPr lang="fr-FR" dirty="0"/>
          </a:p>
        </p:txBody>
      </p:sp>
      <p:sp>
        <p:nvSpPr>
          <p:cNvPr id="3" name="Espace réservé du contenu 2"/>
          <p:cNvSpPr>
            <a:spLocks noGrp="1"/>
          </p:cNvSpPr>
          <p:nvPr>
            <p:ph idx="1"/>
          </p:nvPr>
        </p:nvSpPr>
        <p:spPr/>
        <p:txBody>
          <a:bodyPr>
            <a:normAutofit/>
          </a:bodyPr>
          <a:lstStyle/>
          <a:p>
            <a:r>
              <a:rPr lang="fr-FR" dirty="0">
                <a:sym typeface="Wingdings" panose="05000000000000000000" pitchFamily="2" charset="2"/>
              </a:rPr>
              <a:t>Des tests bien nommés donne un rapport de tests clair et lisible</a:t>
            </a:r>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9" y="1275607"/>
            <a:ext cx="8906619" cy="3245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323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Introduction</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a:t>
            </a:fld>
            <a:endParaRPr lang="fr-FR" dirty="0"/>
          </a:p>
        </p:txBody>
      </p:sp>
      <p:sp>
        <p:nvSpPr>
          <p:cNvPr id="3" name="Espace réservé du contenu 2"/>
          <p:cNvSpPr>
            <a:spLocks noGrp="1"/>
          </p:cNvSpPr>
          <p:nvPr>
            <p:ph idx="1"/>
          </p:nvPr>
        </p:nvSpPr>
        <p:spPr/>
        <p:txBody>
          <a:bodyPr>
            <a:normAutofit/>
          </a:bodyPr>
          <a:lstStyle/>
          <a:p>
            <a:pPr marL="0" indent="0" algn="ctr">
              <a:buNone/>
            </a:pPr>
            <a:endParaRPr lang="fr-FR" sz="3200" dirty="0">
              <a:latin typeface="BNPP Slab Serif Extra Bold" pitchFamily="50" charset="0"/>
            </a:endParaRPr>
          </a:p>
          <a:p>
            <a:pPr marL="0" indent="0" algn="ctr">
              <a:buNone/>
            </a:pPr>
            <a:endParaRPr lang="fr-FR" sz="3200" dirty="0">
              <a:latin typeface="BNPP Slab Serif Extra Bold" pitchFamily="50" charset="0"/>
            </a:endParaRPr>
          </a:p>
          <a:p>
            <a:pPr marL="0" indent="0" algn="ctr">
              <a:buNone/>
            </a:pPr>
            <a:r>
              <a:rPr lang="fr-FR" sz="3200" dirty="0">
                <a:latin typeface="BNPP Slab Serif Extra Bold" pitchFamily="50" charset="0"/>
              </a:rPr>
              <a:t>Quelques exemples dans la vrai vie…</a:t>
            </a:r>
          </a:p>
          <a:p>
            <a:pPr marL="0" indent="0" algn="ctr">
              <a:buNone/>
            </a:pPr>
            <a:r>
              <a:rPr lang="fr-FR" i="1" dirty="0">
                <a:latin typeface="BNPP Slab Serif Extra Bold" pitchFamily="50" charset="0"/>
              </a:rPr>
              <a:t>(toute ressemblances avec de vrai situations est totalement volontaire)</a:t>
            </a:r>
          </a:p>
        </p:txBody>
      </p:sp>
    </p:spTree>
    <p:extLst>
      <p:ext uri="{BB962C8B-B14F-4D97-AF65-F5344CB8AC3E}">
        <p14:creationId xmlns:p14="http://schemas.microsoft.com/office/powerpoint/2010/main" val="1597358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7000">
              <a:schemeClr val="tx1"/>
            </a:gs>
          </a:gsLst>
          <a:lin ang="5400000" scaled="1"/>
          <a:tileRect/>
        </a:gra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2581" y="852985"/>
            <a:ext cx="4949502" cy="3588847"/>
          </a:xfrm>
        </p:spPr>
        <p:txBody>
          <a:bodyPr>
            <a:normAutofit/>
          </a:bodyPr>
          <a:lstStyle/>
          <a:p>
            <a:r>
              <a:rPr lang="fr-FR" dirty="0" err="1"/>
              <a:t>Refactorer</a:t>
            </a:r>
            <a:r>
              <a:rPr lang="fr-FR" dirty="0"/>
              <a:t> vos tests et trouver un nommage adapté</a:t>
            </a:r>
          </a:p>
          <a:p>
            <a:endParaRPr lang="fr-FR" dirty="0"/>
          </a:p>
          <a:p>
            <a:r>
              <a:rPr lang="fr-FR" dirty="0"/>
              <a:t>Maintenant les nombres négatifs ou supérieur à 100 doivent jeter une exception</a:t>
            </a:r>
          </a:p>
          <a:p>
            <a:endParaRPr lang="fr-FR" dirty="0"/>
          </a:p>
          <a:p>
            <a:r>
              <a:rPr lang="fr-FR" dirty="0"/>
              <a:t>Ajouter une fonction à votre classe pour renvoyer tous les nombres (ou </a:t>
            </a:r>
            <a:r>
              <a:rPr lang="fr-FR" dirty="0" err="1"/>
              <a:t>fizz</a:t>
            </a:r>
            <a:r>
              <a:rPr lang="fr-FR" dirty="0"/>
              <a:t> ou buzz) jusqu’à un maximum donné en entrée</a:t>
            </a:r>
          </a:p>
        </p:txBody>
      </p:sp>
      <p:sp>
        <p:nvSpPr>
          <p:cNvPr id="6" name="Titre 5"/>
          <p:cNvSpPr>
            <a:spLocks noGrp="1"/>
          </p:cNvSpPr>
          <p:nvPr>
            <p:ph type="title"/>
          </p:nvPr>
        </p:nvSpPr>
        <p:spPr/>
        <p:txBody>
          <a:bodyPr/>
          <a:lstStyle/>
          <a:p>
            <a:r>
              <a:rPr lang="fr-FR" dirty="0"/>
              <a:t>Travaux dirigés</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60</a:t>
            </a:fld>
            <a:endParaRPr lang="fr-FR" dirty="0"/>
          </a:p>
        </p:txBody>
      </p:sp>
      <p:sp>
        <p:nvSpPr>
          <p:cNvPr id="2" name="AutoShape 2" descr="Image associé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4" descr="Image associée"/>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Image associée"/>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8" descr="Image associée"/>
          <p:cNvSpPr>
            <a:spLocks noChangeAspect="1" noChangeArrowheads="1"/>
          </p:cNvSpPr>
          <p:nvPr/>
        </p:nvSpPr>
        <p:spPr bwMode="auto">
          <a:xfrm>
            <a:off x="612775" y="3127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6" name="Picture 12" descr="Pre Course Week 4 Ndash Tdd And Pair Programming Lex Go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23" y="1059582"/>
            <a:ext cx="2799778"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541401"/>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2699796" y="1621076"/>
            <a:ext cx="5544615" cy="518629"/>
          </a:xfrm>
        </p:spPr>
        <p:txBody>
          <a:bodyPr/>
          <a:lstStyle/>
          <a:p>
            <a:r>
              <a:rPr lang="fr-FR" dirty="0"/>
              <a:t>Pour se </a:t>
            </a:r>
            <a:r>
              <a:rPr lang="fr-FR" dirty="0" err="1"/>
              <a:t>mocker</a:t>
            </a:r>
            <a:r>
              <a:rPr lang="fr-FR" dirty="0"/>
              <a:t> un peu</a:t>
            </a:r>
          </a:p>
        </p:txBody>
      </p:sp>
      <p:sp>
        <p:nvSpPr>
          <p:cNvPr id="4" name="Espace réservé du pied de page 3"/>
          <p:cNvSpPr>
            <a:spLocks noGrp="1"/>
          </p:cNvSpPr>
          <p:nvPr>
            <p:ph type="ftr" sz="quarter" idx="11"/>
          </p:nvPr>
        </p:nvSpPr>
        <p:spPr/>
        <p:txBody>
          <a:bodyPr/>
          <a:lstStyle/>
          <a:p>
            <a:pPr>
              <a:defRPr/>
            </a:pPr>
            <a:r>
              <a:rPr lang="fr-FR" dirty="0"/>
              <a:t>Notions d'architecture</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61</a:t>
            </a:fld>
            <a:endParaRPr lang="fr-FR" dirty="0"/>
          </a:p>
        </p:txBody>
      </p:sp>
      <p:sp>
        <p:nvSpPr>
          <p:cNvPr id="7" name="Titre 5"/>
          <p:cNvSpPr txBox="1">
            <a:spLocks/>
          </p:cNvSpPr>
          <p:nvPr/>
        </p:nvSpPr>
        <p:spPr>
          <a:xfrm>
            <a:off x="2699794" y="2139705"/>
            <a:ext cx="5544615" cy="360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600" b="1" kern="1200" cap="all" baseline="0">
                <a:solidFill>
                  <a:srgbClr val="646567"/>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b="0" i="1" dirty="0" err="1"/>
              <a:t>mockito</a:t>
            </a:r>
            <a:endParaRPr lang="fr-FR" sz="1800" b="0" i="1" dirty="0"/>
          </a:p>
        </p:txBody>
      </p:sp>
    </p:spTree>
    <p:extLst>
      <p:ext uri="{BB962C8B-B14F-4D97-AF65-F5344CB8AC3E}">
        <p14:creationId xmlns:p14="http://schemas.microsoft.com/office/powerpoint/2010/main" val="2054674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Mockito</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62</a:t>
            </a:fld>
            <a:endParaRPr lang="fr-FR" dirty="0"/>
          </a:p>
        </p:txBody>
      </p:sp>
      <p:sp>
        <p:nvSpPr>
          <p:cNvPr id="3" name="Espace réservé du contenu 2"/>
          <p:cNvSpPr>
            <a:spLocks noGrp="1"/>
          </p:cNvSpPr>
          <p:nvPr>
            <p:ph idx="1"/>
          </p:nvPr>
        </p:nvSpPr>
        <p:spPr/>
        <p:txBody>
          <a:bodyPr>
            <a:normAutofit lnSpcReduction="10000"/>
          </a:bodyPr>
          <a:lstStyle/>
          <a:p>
            <a:r>
              <a:rPr lang="fr-FR" dirty="0"/>
              <a:t>Pour rendre nos tests indépendants on à souvent besoin de « simuler »  les objets dont on dépend, cela pour plusieurs choses</a:t>
            </a:r>
          </a:p>
          <a:p>
            <a:pPr lvl="1"/>
            <a:r>
              <a:rPr lang="fr-FR" dirty="0"/>
              <a:t>Cloisonner mon test à ma classe (dans le cas de tests sur une classe précise)</a:t>
            </a:r>
          </a:p>
          <a:p>
            <a:pPr lvl="1"/>
            <a:r>
              <a:rPr lang="fr-FR" dirty="0"/>
              <a:t>De gagner du temps en éliminant les complexités / latences dû au réseau, à la base de données etc..</a:t>
            </a:r>
          </a:p>
          <a:p>
            <a:endParaRPr lang="fr-FR" dirty="0"/>
          </a:p>
          <a:p>
            <a:r>
              <a:rPr lang="fr-FR" dirty="0"/>
              <a:t>On parle d’objets </a:t>
            </a:r>
            <a:r>
              <a:rPr lang="fr-FR" dirty="0" err="1"/>
              <a:t>Mock</a:t>
            </a:r>
            <a:r>
              <a:rPr lang="fr-FR" dirty="0"/>
              <a:t> (=Bouchon)</a:t>
            </a:r>
          </a:p>
          <a:p>
            <a:endParaRPr lang="fr-FR" dirty="0"/>
          </a:p>
          <a:p>
            <a:r>
              <a:rPr lang="fr-FR" dirty="0"/>
              <a:t>Pour aller plus loin, on parle de Test Double qui peuvent prendre plusieurs formes</a:t>
            </a:r>
          </a:p>
          <a:p>
            <a:pPr lvl="1"/>
            <a:r>
              <a:rPr lang="fr-FR" dirty="0"/>
              <a:t>Stub</a:t>
            </a:r>
          </a:p>
          <a:p>
            <a:pPr lvl="1"/>
            <a:r>
              <a:rPr lang="fr-FR" dirty="0" err="1"/>
              <a:t>Mock</a:t>
            </a:r>
            <a:endParaRPr lang="fr-FR" dirty="0"/>
          </a:p>
          <a:p>
            <a:pPr lvl="1"/>
            <a:r>
              <a:rPr lang="fr-FR" dirty="0" err="1"/>
              <a:t>Dummies</a:t>
            </a:r>
            <a:r>
              <a:rPr lang="fr-FR" dirty="0"/>
              <a:t>…</a:t>
            </a:r>
            <a:br>
              <a:rPr lang="fr-FR" dirty="0"/>
            </a:br>
            <a:endParaRPr lang="fr-FR" dirty="0"/>
          </a:p>
        </p:txBody>
      </p:sp>
    </p:spTree>
    <p:extLst>
      <p:ext uri="{BB962C8B-B14F-4D97-AF65-F5344CB8AC3E}">
        <p14:creationId xmlns:p14="http://schemas.microsoft.com/office/powerpoint/2010/main" val="1722590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Mockito</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63</a:t>
            </a:fld>
            <a:endParaRPr lang="fr-FR" dirty="0"/>
          </a:p>
        </p:txBody>
      </p:sp>
      <p:sp>
        <p:nvSpPr>
          <p:cNvPr id="3" name="Espace réservé du contenu 2"/>
          <p:cNvSpPr>
            <a:spLocks noGrp="1"/>
          </p:cNvSpPr>
          <p:nvPr>
            <p:ph idx="1"/>
          </p:nvPr>
        </p:nvSpPr>
        <p:spPr/>
        <p:txBody>
          <a:bodyPr>
            <a:normAutofit/>
          </a:bodyPr>
          <a:lstStyle/>
          <a:p>
            <a:r>
              <a:rPr lang="fr-FR" sz="1600" dirty="0"/>
              <a:t>Comment altérer le comportement de mon objet </a:t>
            </a:r>
            <a:r>
              <a:rPr lang="fr-FR" sz="1600" dirty="0" err="1"/>
              <a:t>UserService</a:t>
            </a:r>
            <a:r>
              <a:rPr lang="fr-FR" sz="1600" dirty="0"/>
              <a:t> pendant mes tests ? Comment faire en sorte que mon service n’utilise pas la base de données mais renvoi directement des données fictives ? </a:t>
            </a:r>
          </a:p>
          <a:p>
            <a:pPr marL="0" indent="0">
              <a:buNone/>
            </a:pPr>
            <a:endParaRPr lang="fr-FR" sz="1600" dirty="0"/>
          </a:p>
          <a:p>
            <a:pPr marL="0" indent="0" algn="ctr">
              <a:buNone/>
            </a:pPr>
            <a:r>
              <a:rPr lang="fr-FR" sz="1600" dirty="0"/>
              <a:t>On peut utiliser un </a:t>
            </a:r>
            <a:r>
              <a:rPr lang="fr-FR" sz="1600" dirty="0" err="1"/>
              <a:t>framework</a:t>
            </a:r>
            <a:r>
              <a:rPr lang="fr-FR" sz="1600" dirty="0"/>
              <a:t> de </a:t>
            </a:r>
            <a:r>
              <a:rPr lang="fr-FR" sz="1600" dirty="0" err="1"/>
              <a:t>mock</a:t>
            </a:r>
            <a:r>
              <a:rPr lang="fr-FR" sz="1600" dirty="0"/>
              <a:t> ! On parlera ici de </a:t>
            </a:r>
            <a:r>
              <a:rPr lang="fr-FR" sz="1600" dirty="0">
                <a:hlinkClick r:id="rId3"/>
              </a:rPr>
              <a:t>Mockito</a:t>
            </a:r>
            <a:endParaRPr lang="fr-FR" dirty="0"/>
          </a:p>
        </p:txBody>
      </p:sp>
      <p:pic>
        <p:nvPicPr>
          <p:cNvPr id="6146" name="Picture 2" descr="Mocki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5" y="1995687"/>
            <a:ext cx="5040560"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71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Mockito</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64</a:t>
            </a:fld>
            <a:endParaRPr lang="fr-FR" dirty="0"/>
          </a:p>
        </p:txBody>
      </p:sp>
      <p:sp>
        <p:nvSpPr>
          <p:cNvPr id="3" name="Espace réservé du contenu 2"/>
          <p:cNvSpPr>
            <a:spLocks noGrp="1"/>
          </p:cNvSpPr>
          <p:nvPr>
            <p:ph idx="1"/>
          </p:nvPr>
        </p:nvSpPr>
        <p:spPr/>
        <p:txBody>
          <a:bodyPr>
            <a:normAutofit/>
          </a:bodyPr>
          <a:lstStyle/>
          <a:p>
            <a:r>
              <a:rPr lang="fr-FR" dirty="0"/>
              <a:t>Comment ca fonctionne ? </a:t>
            </a:r>
          </a:p>
          <a:p>
            <a:endParaRPr lang="fr-FR" sz="1600" dirty="0"/>
          </a:p>
          <a:p>
            <a:r>
              <a:rPr lang="fr-FR" sz="1600" dirty="0"/>
              <a:t>Première étape, ajouter la dépendance </a:t>
            </a:r>
            <a:r>
              <a:rPr lang="fr-FR" sz="1600" dirty="0" err="1"/>
              <a:t>Maven</a:t>
            </a:r>
            <a:endParaRPr lang="fr-FR" sz="1600" dirty="0"/>
          </a:p>
          <a:p>
            <a:endParaRPr lang="fr-FR" sz="1600" dirty="0"/>
          </a:p>
          <a:p>
            <a:r>
              <a:rPr lang="fr-FR" sz="1600" dirty="0"/>
              <a:t>Il faut ensuite activer le </a:t>
            </a:r>
            <a:r>
              <a:rPr lang="fr-FR" sz="1600" dirty="0" err="1"/>
              <a:t>framework</a:t>
            </a:r>
            <a:endParaRPr lang="fr-FR" sz="1600" dirty="0"/>
          </a:p>
          <a:p>
            <a:endParaRPr lang="fr-FR" sz="1600" dirty="0"/>
          </a:p>
          <a:p>
            <a:endParaRPr lang="fr-FR" sz="1600" dirty="0"/>
          </a:p>
          <a:p>
            <a:r>
              <a:rPr lang="fr-FR" sz="1600" dirty="0"/>
              <a:t>On peut ensuite créer un </a:t>
            </a:r>
            <a:r>
              <a:rPr lang="fr-FR" sz="1600" dirty="0" err="1"/>
              <a:t>Mock</a:t>
            </a:r>
            <a:r>
              <a:rPr lang="fr-FR" sz="1600" dirty="0"/>
              <a:t> facilement  (on peut aussi utiliser l’annotation @</a:t>
            </a:r>
            <a:r>
              <a:rPr lang="fr-FR" sz="1600" dirty="0" err="1"/>
              <a:t>Mock</a:t>
            </a:r>
            <a:r>
              <a:rPr lang="fr-FR" sz="1600" dirty="0"/>
              <a:t>)</a:t>
            </a:r>
            <a:endParaRPr lang="fr-FR" dirty="0"/>
          </a:p>
        </p:txBody>
      </p:sp>
      <p:sp>
        <p:nvSpPr>
          <p:cNvPr id="2" name="Rectangle 1"/>
          <p:cNvSpPr>
            <a:spLocks noChangeArrowheads="1"/>
          </p:cNvSpPr>
          <p:nvPr/>
        </p:nvSpPr>
        <p:spPr bwMode="auto">
          <a:xfrm>
            <a:off x="5148066" y="992583"/>
            <a:ext cx="3672409" cy="90024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&lt;</a:t>
            </a:r>
            <a:r>
              <a:rPr kumimoji="0" lang="fr-FR" altLang="fr-FR" sz="1050" b="0" i="0" u="none" strike="noStrike" cap="none" normalizeH="0" baseline="0" dirty="0" err="1">
                <a:ln>
                  <a:noFill/>
                </a:ln>
                <a:solidFill>
                  <a:srgbClr val="E8BF6A"/>
                </a:solidFill>
                <a:effectLst/>
                <a:latin typeface="Courier New" pitchFamily="49" charset="0"/>
                <a:cs typeface="Courier New" pitchFamily="49" charset="0"/>
              </a:rPr>
              <a:t>dependency</a:t>
            </a: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&gt;</a:t>
            </a:r>
            <a:b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b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    &lt;</a:t>
            </a:r>
            <a:r>
              <a:rPr kumimoji="0" lang="fr-FR" altLang="fr-FR" sz="1050" b="0" i="0" u="none" strike="noStrike" cap="none" normalizeH="0" baseline="0" dirty="0" err="1">
                <a:ln>
                  <a:noFill/>
                </a:ln>
                <a:solidFill>
                  <a:srgbClr val="E8BF6A"/>
                </a:solidFill>
                <a:effectLst/>
                <a:latin typeface="Courier New" pitchFamily="49" charset="0"/>
                <a:cs typeface="Courier New" pitchFamily="49" charset="0"/>
              </a:rPr>
              <a:t>groupId</a:t>
            </a: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&gt;</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org.mockito</a:t>
            </a: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&lt;/</a:t>
            </a:r>
            <a:r>
              <a:rPr kumimoji="0" lang="fr-FR" altLang="fr-FR" sz="1050" b="0" i="0" u="none" strike="noStrike" cap="none" normalizeH="0" baseline="0" dirty="0" err="1">
                <a:ln>
                  <a:noFill/>
                </a:ln>
                <a:solidFill>
                  <a:srgbClr val="E8BF6A"/>
                </a:solidFill>
                <a:effectLst/>
                <a:latin typeface="Courier New" pitchFamily="49" charset="0"/>
                <a:cs typeface="Courier New" pitchFamily="49" charset="0"/>
              </a:rPr>
              <a:t>groupId</a:t>
            </a: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&gt;</a:t>
            </a:r>
            <a:b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b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    &lt;</a:t>
            </a:r>
            <a:r>
              <a:rPr kumimoji="0" lang="fr-FR" altLang="fr-FR" sz="1050" b="0" i="0" u="none" strike="noStrike" cap="none" normalizeH="0" baseline="0" dirty="0" err="1">
                <a:ln>
                  <a:noFill/>
                </a:ln>
                <a:solidFill>
                  <a:srgbClr val="E8BF6A"/>
                </a:solidFill>
                <a:effectLst/>
                <a:latin typeface="Courier New" pitchFamily="49" charset="0"/>
                <a:cs typeface="Courier New" pitchFamily="49" charset="0"/>
              </a:rPr>
              <a:t>artifactId</a:t>
            </a: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&gt;</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mockito-core</a:t>
            </a: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&lt;/</a:t>
            </a:r>
            <a:r>
              <a:rPr kumimoji="0" lang="fr-FR" altLang="fr-FR" sz="1050" b="0" i="0" u="none" strike="noStrike" cap="none" normalizeH="0" baseline="0" dirty="0" err="1">
                <a:ln>
                  <a:noFill/>
                </a:ln>
                <a:solidFill>
                  <a:srgbClr val="E8BF6A"/>
                </a:solidFill>
                <a:effectLst/>
                <a:latin typeface="Courier New" pitchFamily="49" charset="0"/>
                <a:cs typeface="Courier New" pitchFamily="49" charset="0"/>
              </a:rPr>
              <a:t>artifactId</a:t>
            </a: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&gt;</a:t>
            </a:r>
            <a:b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b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    &lt;version&gt;</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2.16.0</a:t>
            </a: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&lt;/version&gt;</a:t>
            </a:r>
            <a:b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b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&lt;/</a:t>
            </a:r>
            <a:r>
              <a:rPr kumimoji="0" lang="fr-FR" altLang="fr-FR" sz="1050" b="0" i="0" u="none" strike="noStrike" cap="none" normalizeH="0" baseline="0" dirty="0" err="1">
                <a:ln>
                  <a:noFill/>
                </a:ln>
                <a:solidFill>
                  <a:srgbClr val="E8BF6A"/>
                </a:solidFill>
                <a:effectLst/>
                <a:latin typeface="Courier New" pitchFamily="49" charset="0"/>
                <a:cs typeface="Courier New" pitchFamily="49" charset="0"/>
              </a:rPr>
              <a:t>dependency</a:t>
            </a:r>
            <a:r>
              <a:rPr kumimoji="0" lang="fr-FR" altLang="fr-FR" sz="1050" b="0" i="0" u="none" strike="noStrike" cap="none" normalizeH="0" baseline="0" dirty="0">
                <a:ln>
                  <a:noFill/>
                </a:ln>
                <a:solidFill>
                  <a:srgbClr val="E8BF6A"/>
                </a:solidFill>
                <a:effectLst/>
                <a:latin typeface="Courier New" pitchFamily="49" charset="0"/>
                <a:cs typeface="Courier New" pitchFamily="49" charset="0"/>
              </a:rPr>
              <a:t>&gt;</a:t>
            </a:r>
            <a:endParaRPr kumimoji="0" lang="fr-FR" altLang="fr-FR" sz="20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5148064" y="2084244"/>
            <a:ext cx="3168352" cy="4154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BBB529"/>
                </a:solidFill>
                <a:effectLst/>
                <a:latin typeface="Courier New" pitchFamily="49" charset="0"/>
                <a:cs typeface="Courier New" pitchFamily="49" charset="0"/>
              </a:rPr>
              <a:t>@</a:t>
            </a:r>
            <a:r>
              <a:rPr kumimoji="0" lang="fr-FR" altLang="fr-FR" sz="1050" b="0" i="0" u="none" strike="noStrike" cap="none" normalizeH="0" baseline="0" dirty="0" err="1">
                <a:ln>
                  <a:noFill/>
                </a:ln>
                <a:solidFill>
                  <a:srgbClr val="BBB529"/>
                </a:solidFill>
                <a:effectLst/>
                <a:latin typeface="Courier New" pitchFamily="49" charset="0"/>
                <a:cs typeface="Courier New" pitchFamily="49" charset="0"/>
              </a:rPr>
              <a:t>RunWith</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MockitoJUnitRunner.</a:t>
            </a:r>
            <a:r>
              <a:rPr kumimoji="0" lang="fr-FR" altLang="fr-FR" sz="1050" b="0" i="0" u="none" strike="noStrike" cap="none" normalizeH="0" baseline="0" dirty="0" err="1">
                <a:ln>
                  <a:noFill/>
                </a:ln>
                <a:solidFill>
                  <a:srgbClr val="CC7832"/>
                </a:solidFill>
                <a:effectLst/>
                <a:latin typeface="Courier New" pitchFamily="49" charset="0"/>
                <a:cs typeface="Courier New" pitchFamily="49" charset="0"/>
              </a:rPr>
              <a:t>class</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a:t>
            </a:r>
            <a:b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public class </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StringCalculatorTest</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 {</a:t>
            </a:r>
            <a:endParaRPr kumimoji="0" lang="fr-FR" altLang="fr-FR" sz="20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3"/>
          <p:cNvSpPr>
            <a:spLocks noChangeArrowheads="1"/>
          </p:cNvSpPr>
          <p:nvPr/>
        </p:nvSpPr>
        <p:spPr bwMode="auto">
          <a:xfrm>
            <a:off x="576064" y="3126348"/>
            <a:ext cx="4860032" cy="2539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C7832"/>
                </a:solidFill>
                <a:effectLst/>
                <a:latin typeface="Courier New" pitchFamily="49" charset="0"/>
                <a:cs typeface="Courier New" pitchFamily="49" charset="0"/>
              </a:rPr>
              <a:t>private</a:t>
            </a: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Logger</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a:ln>
                  <a:noFill/>
                </a:ln>
                <a:solidFill>
                  <a:srgbClr val="9876AA"/>
                </a:solidFill>
                <a:effectLst/>
                <a:latin typeface="Courier New" pitchFamily="49" charset="0"/>
                <a:cs typeface="Courier New" pitchFamily="49" charset="0"/>
              </a:rPr>
              <a:t>logger</a:t>
            </a:r>
            <a:r>
              <a:rPr kumimoji="0" lang="fr-FR" altLang="fr-FR" sz="1050" b="0" i="0" u="none" strike="noStrike" cap="none" normalizeH="0" baseline="0" dirty="0">
                <a:ln>
                  <a:noFill/>
                </a:ln>
                <a:solidFill>
                  <a:srgbClr val="9876AA"/>
                </a:solidFill>
                <a:effectLst/>
                <a:latin typeface="Courier New" pitchFamily="49" charset="0"/>
                <a:cs typeface="Courier New" pitchFamily="49" charset="0"/>
              </a:rPr>
              <a:t> </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Mockito.</a:t>
            </a:r>
            <a:r>
              <a:rPr kumimoji="0" lang="fr-FR" altLang="fr-FR" sz="1050" b="0" i="1" u="none" strike="noStrike" cap="none" normalizeH="0" baseline="0" dirty="0" err="1">
                <a:ln>
                  <a:noFill/>
                </a:ln>
                <a:solidFill>
                  <a:srgbClr val="A9B7C6"/>
                </a:solidFill>
                <a:effectLst/>
                <a:latin typeface="Courier New" pitchFamily="49" charset="0"/>
                <a:cs typeface="Courier New" pitchFamily="49" charset="0"/>
              </a:rPr>
              <a:t>mock</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err="1">
                <a:ln>
                  <a:noFill/>
                </a:ln>
                <a:solidFill>
                  <a:srgbClr val="A9B7C6"/>
                </a:solidFill>
                <a:effectLst/>
                <a:latin typeface="Courier New" pitchFamily="49" charset="0"/>
                <a:cs typeface="Courier New" pitchFamily="49" charset="0"/>
              </a:rPr>
              <a:t>ConsoleLogger.</a:t>
            </a:r>
            <a:r>
              <a:rPr kumimoji="0" lang="fr-FR" altLang="fr-FR" sz="1050" b="0" i="0" u="none" strike="noStrike" cap="none" normalizeH="0" baseline="0" dirty="0" err="1">
                <a:ln>
                  <a:noFill/>
                </a:ln>
                <a:solidFill>
                  <a:srgbClr val="CC7832"/>
                </a:solidFill>
                <a:effectLst/>
                <a:latin typeface="Courier New" pitchFamily="49" charset="0"/>
                <a:cs typeface="Courier New" pitchFamily="49" charset="0"/>
              </a:rPr>
              <a:t>class</a:t>
            </a:r>
            <a:r>
              <a:rPr kumimoji="0" lang="fr-FR" altLang="fr-FR" sz="105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50" b="0" i="0" u="none" strike="noStrike" cap="none" normalizeH="0" baseline="0" dirty="0">
                <a:ln>
                  <a:noFill/>
                </a:ln>
                <a:solidFill>
                  <a:srgbClr val="CC7832"/>
                </a:solidFill>
                <a:effectLst/>
                <a:latin typeface="Courier New" pitchFamily="49" charset="0"/>
                <a:cs typeface="Courier New" pitchFamily="49" charset="0"/>
              </a:rPr>
              <a:t>;</a:t>
            </a:r>
            <a:endParaRPr kumimoji="0" lang="fr-FR" altLang="fr-FR" sz="20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55352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Mockito</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65</a:t>
            </a:fld>
            <a:endParaRPr lang="fr-FR" dirty="0"/>
          </a:p>
        </p:txBody>
      </p:sp>
      <p:sp>
        <p:nvSpPr>
          <p:cNvPr id="3" name="Espace réservé du contenu 2"/>
          <p:cNvSpPr>
            <a:spLocks noGrp="1"/>
          </p:cNvSpPr>
          <p:nvPr>
            <p:ph idx="1"/>
          </p:nvPr>
        </p:nvSpPr>
        <p:spPr/>
        <p:txBody>
          <a:bodyPr>
            <a:normAutofit/>
          </a:bodyPr>
          <a:lstStyle/>
          <a:p>
            <a:r>
              <a:rPr lang="fr-FR" dirty="0"/>
              <a:t>Une fois un objet </a:t>
            </a:r>
            <a:r>
              <a:rPr lang="fr-FR" dirty="0" err="1"/>
              <a:t>Mock</a:t>
            </a:r>
            <a:r>
              <a:rPr lang="fr-FR" dirty="0"/>
              <a:t> obtenu on peut contrôler, espionner, vérifier son comportement avec les méthodes</a:t>
            </a:r>
          </a:p>
          <a:p>
            <a:pPr lvl="1"/>
            <a:r>
              <a:rPr lang="fr-FR" b="1" dirty="0" err="1"/>
              <a:t>When</a:t>
            </a:r>
            <a:r>
              <a:rPr lang="fr-FR" b="1" dirty="0"/>
              <a:t> / </a:t>
            </a:r>
            <a:r>
              <a:rPr lang="fr-FR" b="1" dirty="0" err="1"/>
              <a:t>Then</a:t>
            </a:r>
            <a:r>
              <a:rPr lang="fr-FR" b="1" dirty="0"/>
              <a:t>:</a:t>
            </a:r>
            <a:r>
              <a:rPr lang="fr-FR" dirty="0"/>
              <a:t> permet de contrôler les données/comportement de l’objet </a:t>
            </a:r>
          </a:p>
          <a:p>
            <a:pPr lvl="1"/>
            <a:r>
              <a:rPr lang="fr-FR" b="1" dirty="0" err="1"/>
              <a:t>Spy</a:t>
            </a:r>
            <a:r>
              <a:rPr lang="fr-FR" b="1" dirty="0"/>
              <a:t>: </a:t>
            </a:r>
            <a:r>
              <a:rPr lang="fr-FR" dirty="0"/>
              <a:t>permet de </a:t>
            </a:r>
            <a:r>
              <a:rPr lang="fr-FR" dirty="0" err="1"/>
              <a:t>mocker</a:t>
            </a:r>
            <a:r>
              <a:rPr lang="fr-FR" dirty="0"/>
              <a:t> qu’une partie du comportement d’un objet</a:t>
            </a:r>
          </a:p>
          <a:p>
            <a:pPr lvl="1"/>
            <a:r>
              <a:rPr lang="fr-FR" b="1" dirty="0" err="1"/>
              <a:t>Verify</a:t>
            </a:r>
            <a:r>
              <a:rPr lang="fr-FR" b="1" dirty="0"/>
              <a:t>:</a:t>
            </a:r>
            <a:r>
              <a:rPr lang="fr-FR" dirty="0"/>
              <a:t> permet de vérifier qu’une méthode est bien utilisée</a:t>
            </a:r>
          </a:p>
          <a:p>
            <a:pPr lvl="1"/>
            <a:endParaRPr lang="fr-FR" dirty="0"/>
          </a:p>
          <a:p>
            <a:r>
              <a:rPr lang="fr-FR" dirty="0"/>
              <a:t>Mockito permet customiser le comportement d’un objet en fonction des tests, en fonction des besoins et peut permettre d’éviter de faire une implémentation </a:t>
            </a:r>
            <a:r>
              <a:rPr lang="fr-FR" dirty="0" err="1"/>
              <a:t>Mock</a:t>
            </a:r>
            <a:r>
              <a:rPr lang="fr-FR" dirty="0"/>
              <a:t> pour les tests (qui est figée)</a:t>
            </a:r>
          </a:p>
          <a:p>
            <a:endParaRPr lang="fr-FR" dirty="0"/>
          </a:p>
          <a:p>
            <a:r>
              <a:rPr lang="fr-FR" dirty="0"/>
              <a:t>Mockito peut-être très utile dans des tests BDD</a:t>
            </a:r>
            <a:br>
              <a:rPr lang="fr-FR" dirty="0"/>
            </a:br>
            <a:r>
              <a:rPr lang="fr-FR" dirty="0"/>
              <a:t>(</a:t>
            </a:r>
            <a:r>
              <a:rPr lang="fr-FR" dirty="0" err="1"/>
              <a:t>Behavior</a:t>
            </a:r>
            <a:r>
              <a:rPr lang="fr-FR" dirty="0"/>
              <a:t> </a:t>
            </a:r>
            <a:r>
              <a:rPr lang="fr-FR" dirty="0" err="1"/>
              <a:t>Driven</a:t>
            </a:r>
            <a:r>
              <a:rPr lang="fr-FR" dirty="0"/>
              <a:t> </a:t>
            </a:r>
            <a:r>
              <a:rPr lang="fr-FR" dirty="0" err="1"/>
              <a:t>Development</a:t>
            </a:r>
            <a:r>
              <a:rPr lang="fr-FR" dirty="0"/>
              <a:t>)</a:t>
            </a:r>
          </a:p>
        </p:txBody>
      </p:sp>
    </p:spTree>
    <p:extLst>
      <p:ext uri="{BB962C8B-B14F-4D97-AF65-F5344CB8AC3E}">
        <p14:creationId xmlns:p14="http://schemas.microsoft.com/office/powerpoint/2010/main" val="157181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Mockito</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66</a:t>
            </a:fld>
            <a:endParaRPr lang="fr-FR" dirty="0"/>
          </a:p>
        </p:txBody>
      </p:sp>
      <p:sp>
        <p:nvSpPr>
          <p:cNvPr id="3" name="Espace réservé du contenu 2"/>
          <p:cNvSpPr>
            <a:spLocks noGrp="1"/>
          </p:cNvSpPr>
          <p:nvPr>
            <p:ph idx="1"/>
          </p:nvPr>
        </p:nvSpPr>
        <p:spPr/>
        <p:txBody>
          <a:bodyPr>
            <a:normAutofit lnSpcReduction="10000"/>
          </a:bodyPr>
          <a:lstStyle/>
          <a:p>
            <a:r>
              <a:rPr lang="fr-FR" dirty="0"/>
              <a:t>Par exemple, un simple </a:t>
            </a:r>
            <a:r>
              <a:rPr lang="fr-FR" dirty="0" err="1"/>
              <a:t>Logger</a:t>
            </a:r>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On peut facilement configurer le </a:t>
            </a:r>
            <a:r>
              <a:rPr lang="fr-FR" dirty="0" err="1"/>
              <a:t>mock</a:t>
            </a:r>
            <a:r>
              <a:rPr lang="fr-FR" dirty="0"/>
              <a:t> pour renvoyer une exception dans tous les cas</a:t>
            </a:r>
          </a:p>
          <a:p>
            <a:endParaRPr lang="fr-FR" dirty="0"/>
          </a:p>
          <a:p>
            <a:pPr marL="0" indent="0">
              <a:buNone/>
            </a:pPr>
            <a:r>
              <a:rPr lang="fr-FR" dirty="0">
                <a:sym typeface="Wingdings" panose="05000000000000000000" pitchFamily="2" charset="2"/>
              </a:rPr>
              <a:t></a:t>
            </a:r>
            <a:r>
              <a:rPr lang="fr-FR" dirty="0" err="1">
                <a:solidFill>
                  <a:srgbClr val="FF0000"/>
                </a:solidFill>
                <a:sym typeface="Wingdings" panose="05000000000000000000" pitchFamily="2" charset="2"/>
              </a:rPr>
              <a:t>java.lang.IllegalArgumentException</a:t>
            </a:r>
            <a:r>
              <a:rPr lang="fr-FR" dirty="0">
                <a:solidFill>
                  <a:srgbClr val="FF0000"/>
                </a:solidFill>
                <a:sym typeface="Wingdings" panose="05000000000000000000" pitchFamily="2" charset="2"/>
              </a:rPr>
              <a:t> !</a:t>
            </a:r>
            <a:endParaRPr lang="fr-FR" dirty="0">
              <a:solidFill>
                <a:srgbClr val="FF0000"/>
              </a:solidFill>
            </a:endParaRPr>
          </a:p>
          <a:p>
            <a:endParaRPr lang="fr-FR" dirty="0"/>
          </a:p>
        </p:txBody>
      </p:sp>
      <p:sp>
        <p:nvSpPr>
          <p:cNvPr id="2" name="Rectangle 1"/>
          <p:cNvSpPr>
            <a:spLocks noChangeArrowheads="1"/>
          </p:cNvSpPr>
          <p:nvPr/>
        </p:nvSpPr>
        <p:spPr bwMode="auto">
          <a:xfrm>
            <a:off x="755580" y="1203597"/>
            <a:ext cx="6120681"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class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ConsoleLogger</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implements</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Logger</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BBB529"/>
                </a:solidFill>
                <a:effectLst/>
                <a:latin typeface="Courier New" pitchFamily="49" charset="0"/>
                <a:cs typeface="Courier New" pitchFamily="49" charset="0"/>
              </a:rPr>
              <a:t>Override</a:t>
            </a:r>
            <a:b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br>
            <a:r>
              <a:rPr kumimoji="0" lang="fr-FR" altLang="fr-FR" sz="1000" b="0" i="0" u="none" strike="noStrike" cap="none" normalizeH="0" baseline="0" dirty="0">
                <a:ln>
                  <a:noFill/>
                </a:ln>
                <a:solidFill>
                  <a:srgbClr val="BBB529"/>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public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void</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FFC66D"/>
                </a:solidFill>
                <a:effectLst/>
                <a:latin typeface="Courier New" pitchFamily="49" charset="0"/>
                <a:cs typeface="Courier New" pitchFamily="49" charset="0"/>
              </a:rPr>
              <a:t>write</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(String message)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if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(message ==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null</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throw</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new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6A8759"/>
                </a:solidFill>
                <a:effectLst/>
                <a:latin typeface="Courier New" pitchFamily="49" charset="0"/>
                <a:cs typeface="Courier New" pitchFamily="49" charset="0"/>
              </a:rPr>
              <a:t>Null</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 message not </a:t>
            </a:r>
            <a:r>
              <a:rPr kumimoji="0" lang="fr-FR" altLang="fr-FR" sz="1000" b="0" i="0" u="none" strike="noStrike" cap="none" normalizeH="0" baseline="0" dirty="0" err="1">
                <a:ln>
                  <a:noFill/>
                </a:ln>
                <a:solidFill>
                  <a:srgbClr val="6A8759"/>
                </a:solidFill>
                <a:effectLst/>
                <a:latin typeface="Courier New" pitchFamily="49" charset="0"/>
                <a:cs typeface="Courier New" pitchFamily="49" charset="0"/>
              </a:rPr>
              <a:t>allowed</a:t>
            </a:r>
            <a:r>
              <a:rPr kumimoji="0" lang="fr-FR" altLang="fr-FR" sz="1000" b="0" i="0" u="none" strike="noStrike" cap="none" normalizeH="0" baseline="0" dirty="0">
                <a:ln>
                  <a:noFill/>
                </a:ln>
                <a:solidFill>
                  <a:srgbClr val="6A8759"/>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else</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System.</a:t>
            </a:r>
            <a:r>
              <a:rPr kumimoji="0" lang="fr-FR" altLang="fr-FR" sz="1000" b="0" i="1" u="none" strike="noStrike" cap="none" normalizeH="0" baseline="0" dirty="0" err="1">
                <a:ln>
                  <a:noFill/>
                </a:ln>
                <a:solidFill>
                  <a:srgbClr val="9876AA"/>
                </a:solidFill>
                <a:effectLst/>
                <a:latin typeface="Courier New" pitchFamily="49" charset="0"/>
                <a:cs typeface="Courier New" pitchFamily="49" charset="0"/>
              </a:rPr>
              <a:t>out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.print</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(message)</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b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        </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    }</a:t>
            </a:r>
            <a:b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b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endParaRPr kumimoji="0" lang="fr-FR" altLang="fr-FR" sz="18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755580" y="3600477"/>
            <a:ext cx="5868144"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0" i="1" u="none" strike="noStrike" cap="none" normalizeH="0" baseline="0" dirty="0" err="1">
                <a:ln>
                  <a:noFill/>
                </a:ln>
                <a:solidFill>
                  <a:srgbClr val="A9B7C6"/>
                </a:solidFill>
                <a:effectLst/>
                <a:latin typeface="Courier New" pitchFamily="49" charset="0"/>
                <a:cs typeface="Courier New" pitchFamily="49" charset="0"/>
              </a:rPr>
              <a:t>doThrow</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IllegalArgumentException.</a:t>
            </a:r>
            <a:r>
              <a:rPr kumimoji="0" lang="fr-FR" altLang="fr-FR" sz="1000" b="0" i="0" u="none" strike="noStrike" cap="none" normalizeH="0" baseline="0" dirty="0" err="1">
                <a:ln>
                  <a:noFill/>
                </a:ln>
                <a:solidFill>
                  <a:srgbClr val="CC7832"/>
                </a:solidFill>
                <a:effectLst/>
                <a:latin typeface="Courier New" pitchFamily="49" charset="0"/>
                <a:cs typeface="Courier New" pitchFamily="49" charset="0"/>
              </a:rPr>
              <a:t>class</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when</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9876AA"/>
                </a:solidFill>
                <a:effectLst/>
                <a:latin typeface="Courier New" pitchFamily="49" charset="0"/>
                <a:cs typeface="Courier New" pitchFamily="49" charset="0"/>
              </a:rPr>
              <a:t>logger</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err="1">
                <a:ln>
                  <a:noFill/>
                </a:ln>
                <a:solidFill>
                  <a:srgbClr val="A9B7C6"/>
                </a:solidFill>
                <a:effectLst/>
                <a:latin typeface="Courier New" pitchFamily="49" charset="0"/>
                <a:cs typeface="Courier New" pitchFamily="49" charset="0"/>
              </a:rPr>
              <a:t>write</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1" u="none" strike="noStrike" cap="none" normalizeH="0" baseline="0" dirty="0" err="1">
                <a:ln>
                  <a:noFill/>
                </a:ln>
                <a:solidFill>
                  <a:srgbClr val="A9B7C6"/>
                </a:solidFill>
                <a:effectLst/>
                <a:latin typeface="Courier New" pitchFamily="49" charset="0"/>
                <a:cs typeface="Courier New" pitchFamily="49" charset="0"/>
              </a:rPr>
              <a:t>anyString</a:t>
            </a:r>
            <a:r>
              <a:rPr kumimoji="0" lang="fr-FR" altLang="fr-FR" sz="1000" b="0" i="0" u="none" strike="noStrike" cap="none" normalizeH="0" baseline="0" dirty="0">
                <a:ln>
                  <a:noFill/>
                </a:ln>
                <a:solidFill>
                  <a:srgbClr val="A9B7C6"/>
                </a:solidFill>
                <a:effectLst/>
                <a:latin typeface="Courier New" pitchFamily="49" charset="0"/>
                <a:cs typeface="Courier New" pitchFamily="49" charset="0"/>
              </a:rPr>
              <a:t>())</a:t>
            </a:r>
            <a:r>
              <a:rPr kumimoji="0" lang="fr-FR" altLang="fr-FR" sz="1000" b="0" i="0" u="none" strike="noStrike" cap="none" normalizeH="0" baseline="0" dirty="0">
                <a:ln>
                  <a:noFill/>
                </a:ln>
                <a:solidFill>
                  <a:srgbClr val="CC7832"/>
                </a:solidFill>
                <a:effectLst/>
                <a:latin typeface="Courier New" pitchFamily="49" charset="0"/>
                <a:cs typeface="Courier New" pitchFamily="49" charset="0"/>
              </a:rPr>
              <a:t>;</a:t>
            </a:r>
            <a:endParaRPr kumimoji="0" lang="fr-FR" altLang="fr-FR"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01116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Mockito</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67</a:t>
            </a:fld>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Avec Mockito on va pouvoir</a:t>
            </a:r>
          </a:p>
          <a:p>
            <a:pPr lvl="1"/>
            <a:r>
              <a:rPr lang="fr-FR" dirty="0"/>
              <a:t>Configurer dynamiquement le comportement d’un objet</a:t>
            </a:r>
          </a:p>
          <a:p>
            <a:pPr lvl="1"/>
            <a:r>
              <a:rPr lang="fr-FR" dirty="0"/>
              <a:t>Adapter le comportement d’un </a:t>
            </a:r>
            <a:r>
              <a:rPr lang="fr-FR" dirty="0" err="1"/>
              <a:t>mock</a:t>
            </a:r>
            <a:r>
              <a:rPr lang="fr-FR" dirty="0"/>
              <a:t> pour remplir les conditions voulues pour un test donné</a:t>
            </a:r>
          </a:p>
          <a:p>
            <a:pPr lvl="1"/>
            <a:r>
              <a:rPr lang="fr-FR" dirty="0"/>
              <a:t>Utiliser des </a:t>
            </a:r>
            <a:r>
              <a:rPr lang="fr-FR" dirty="0" err="1"/>
              <a:t>mocks</a:t>
            </a:r>
            <a:r>
              <a:rPr lang="fr-FR" dirty="0"/>
              <a:t> complet ou bien espionner des objets réels pour modifier une partie de leur comportement</a:t>
            </a:r>
          </a:p>
          <a:p>
            <a:pPr lvl="1"/>
            <a:r>
              <a:rPr lang="fr-FR" dirty="0"/>
              <a:t>Vérifier qu’un </a:t>
            </a:r>
            <a:r>
              <a:rPr lang="fr-FR" dirty="0" err="1"/>
              <a:t>mock</a:t>
            </a:r>
            <a:r>
              <a:rPr lang="fr-FR" dirty="0"/>
              <a:t> est bien utilisé (</a:t>
            </a:r>
            <a:r>
              <a:rPr lang="fr-FR" dirty="0" err="1"/>
              <a:t>verify</a:t>
            </a:r>
            <a:r>
              <a:rPr lang="fr-FR" dirty="0"/>
              <a:t>)</a:t>
            </a:r>
          </a:p>
          <a:p>
            <a:pPr lvl="1"/>
            <a:endParaRPr lang="fr-FR" dirty="0"/>
          </a:p>
          <a:p>
            <a:r>
              <a:rPr lang="fr-FR" dirty="0"/>
              <a:t>Pour commencer avec Mockito</a:t>
            </a:r>
          </a:p>
          <a:p>
            <a:pPr lvl="1"/>
            <a:r>
              <a:rPr lang="fr-FR" dirty="0">
                <a:hlinkClick r:id="rId3"/>
              </a:rPr>
              <a:t>http://www.baeldung.com/mockito-behavior</a:t>
            </a:r>
            <a:endParaRPr lang="fr-FR" dirty="0"/>
          </a:p>
          <a:p>
            <a:pPr lvl="1"/>
            <a:r>
              <a:rPr lang="fr-FR" dirty="0">
                <a:hlinkClick r:id="rId4"/>
              </a:rPr>
              <a:t>http://www.baeldung.com/mockito-verify</a:t>
            </a:r>
            <a:endParaRPr lang="fr-FR" dirty="0"/>
          </a:p>
          <a:p>
            <a:pPr lvl="1"/>
            <a:endParaRPr lang="fr-FR" dirty="0"/>
          </a:p>
          <a:p>
            <a:r>
              <a:rPr lang="fr-FR" dirty="0" err="1"/>
              <a:t>Mock</a:t>
            </a:r>
            <a:r>
              <a:rPr lang="fr-FR" dirty="0"/>
              <a:t> ou Stub ?</a:t>
            </a:r>
          </a:p>
          <a:p>
            <a:pPr lvl="1"/>
            <a:r>
              <a:rPr lang="fr-FR" dirty="0">
                <a:hlinkClick r:id="rId5"/>
              </a:rPr>
              <a:t>http://osherove.com/blog/2007/9/16/mocks-and-stubs-the-difference-is-in-the-flow-of-information.html</a:t>
            </a:r>
            <a:r>
              <a:rPr lang="fr-FR" dirty="0"/>
              <a:t> </a:t>
            </a:r>
          </a:p>
        </p:txBody>
      </p:sp>
    </p:spTree>
    <p:extLst>
      <p:ext uri="{BB962C8B-B14F-4D97-AF65-F5344CB8AC3E}">
        <p14:creationId xmlns:p14="http://schemas.microsoft.com/office/powerpoint/2010/main" val="350190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Introduction</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7</a:t>
            </a:fld>
            <a:endParaRPr lang="fr-FR" dirty="0"/>
          </a:p>
        </p:txBody>
      </p:sp>
      <p:pic>
        <p:nvPicPr>
          <p:cNvPr id="2050" name="Picture 2" descr="https://4.bp.blogspot.com/-mZI1T9ALS-Q/WFSXhUEFRqI/AAAAAAAAx5E/rROwO2PZhlwKq9OdC9NNVAczc3R0z_OSACLcB/s1600/write%2Bunit%2Bte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91" y="771550"/>
            <a:ext cx="5746370" cy="373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4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Introduction</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8</a:t>
            </a:fld>
            <a:endParaRPr lang="fr-FR" dirty="0"/>
          </a:p>
        </p:txBody>
      </p:sp>
      <p:sp>
        <p:nvSpPr>
          <p:cNvPr id="3" name="Espace réservé du contenu 2"/>
          <p:cNvSpPr>
            <a:spLocks noGrp="1"/>
          </p:cNvSpPr>
          <p:nvPr>
            <p:ph idx="1"/>
          </p:nvPr>
        </p:nvSpPr>
        <p:spPr>
          <a:xfrm>
            <a:off x="342578" y="852985"/>
            <a:ext cx="3653358" cy="3588847"/>
          </a:xfrm>
        </p:spPr>
        <p:txBody>
          <a:bodyPr>
            <a:normAutofit/>
          </a:bodyPr>
          <a:lstStyle/>
          <a:p>
            <a:pPr marL="179387" lvl="1" indent="0">
              <a:buNone/>
            </a:pPr>
            <a:r>
              <a:rPr lang="fr-FR" sz="2000" dirty="0">
                <a:solidFill>
                  <a:schemeClr val="bg1">
                    <a:lumMod val="60000"/>
                    <a:lumOff val="40000"/>
                  </a:schemeClr>
                </a:solidFill>
                <a:latin typeface="BNPP Sans Extra Bold" pitchFamily="50" charset="0"/>
              </a:rPr>
              <a:t>A quoi il sert ce code ? </a:t>
            </a:r>
          </a:p>
          <a:p>
            <a:pPr marL="179387" lvl="1" indent="0">
              <a:buNone/>
            </a:pPr>
            <a:endParaRPr lang="fr-FR" sz="2000" dirty="0">
              <a:solidFill>
                <a:schemeClr val="bg1">
                  <a:lumMod val="50000"/>
                </a:schemeClr>
              </a:solidFill>
              <a:latin typeface="BNPP Sans Extra Bold" pitchFamily="50" charset="0"/>
            </a:endParaRPr>
          </a:p>
          <a:p>
            <a:pPr marL="179387" lvl="1" indent="0">
              <a:buNone/>
            </a:pPr>
            <a:r>
              <a:rPr lang="fr-FR" sz="2000" dirty="0">
                <a:solidFill>
                  <a:schemeClr val="bg1">
                    <a:lumMod val="50000"/>
                  </a:schemeClr>
                </a:solidFill>
                <a:latin typeface="BNPP Sans Extra Bold" pitchFamily="50" charset="0"/>
              </a:rPr>
              <a:t>Je crois que c’est pour couvrir le cas ou le prochain star </a:t>
            </a:r>
            <a:r>
              <a:rPr lang="fr-FR" sz="2000" dirty="0" err="1">
                <a:solidFill>
                  <a:schemeClr val="bg1">
                    <a:lumMod val="50000"/>
                  </a:schemeClr>
                </a:solidFill>
                <a:latin typeface="BNPP Sans Extra Bold" pitchFamily="50" charset="0"/>
              </a:rPr>
              <a:t>wars</a:t>
            </a:r>
            <a:r>
              <a:rPr lang="fr-FR" sz="2000" dirty="0">
                <a:solidFill>
                  <a:schemeClr val="bg1">
                    <a:lumMod val="50000"/>
                  </a:schemeClr>
                </a:solidFill>
                <a:latin typeface="BNPP Sans Extra Bold" pitchFamily="50" charset="0"/>
              </a:rPr>
              <a:t> gagne un oscar</a:t>
            </a:r>
          </a:p>
          <a:p>
            <a:pPr marL="179387" lvl="1" indent="0">
              <a:buNone/>
            </a:pPr>
            <a:endParaRPr lang="fr-FR" sz="2000" dirty="0">
              <a:solidFill>
                <a:schemeClr val="bg1">
                  <a:lumMod val="50000"/>
                </a:schemeClr>
              </a:solidFill>
              <a:latin typeface="BNPP Sans Extra Bold" pitchFamily="50" charset="0"/>
            </a:endParaRPr>
          </a:p>
          <a:p>
            <a:pPr marL="179387" lvl="1" indent="0">
              <a:buNone/>
            </a:pPr>
            <a:r>
              <a:rPr lang="fr-FR" sz="2000" dirty="0">
                <a:solidFill>
                  <a:schemeClr val="bg1">
                    <a:lumMod val="60000"/>
                    <a:lumOff val="40000"/>
                  </a:schemeClr>
                </a:solidFill>
                <a:latin typeface="BNPP Sans Extra Bold" pitchFamily="50" charset="0"/>
              </a:rPr>
              <a:t>Mais c’est improbable non ?</a:t>
            </a:r>
          </a:p>
          <a:p>
            <a:pPr marL="179387" lvl="1" indent="0">
              <a:buNone/>
            </a:pPr>
            <a:endParaRPr lang="fr-FR" sz="2000" dirty="0">
              <a:solidFill>
                <a:schemeClr val="bg1">
                  <a:lumMod val="60000"/>
                  <a:lumOff val="40000"/>
                </a:schemeClr>
              </a:solidFill>
              <a:latin typeface="BNPP Sans Extra Bold" pitchFamily="50" charset="0"/>
            </a:endParaRPr>
          </a:p>
          <a:p>
            <a:pPr marL="179387" lvl="1" indent="0">
              <a:buNone/>
            </a:pPr>
            <a:r>
              <a:rPr lang="fr-FR" sz="2000" dirty="0">
                <a:solidFill>
                  <a:schemeClr val="bg1">
                    <a:lumMod val="50000"/>
                  </a:schemeClr>
                </a:solidFill>
                <a:latin typeface="BNPP Sans Extra Bold" pitchFamily="50" charset="0"/>
              </a:rPr>
              <a:t>ON SAIT JAMAIS !</a:t>
            </a:r>
          </a:p>
        </p:txBody>
      </p:sp>
      <p:pic>
        <p:nvPicPr>
          <p:cNvPr id="4098" name="Picture 2" descr="https://img.haikudeck.com/mg/99C7BEC5-9CDE-4809-86E1-C7DF853CA7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50" y="735550"/>
            <a:ext cx="4944549" cy="370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84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Introduction</a:t>
            </a:r>
          </a:p>
        </p:txBody>
      </p:sp>
      <p:sp>
        <p:nvSpPr>
          <p:cNvPr id="4" name="Espace réservé du pied de page 3"/>
          <p:cNvSpPr>
            <a:spLocks noGrp="1"/>
          </p:cNvSpPr>
          <p:nvPr>
            <p:ph type="ftr" sz="quarter" idx="11"/>
          </p:nvPr>
        </p:nvSpPr>
        <p:spPr/>
        <p:txBody>
          <a:bodyPr/>
          <a:lstStyle/>
          <a:p>
            <a:pPr>
              <a:defRPr/>
            </a:pPr>
            <a:r>
              <a:rPr lang="fr-FR" dirty="0"/>
              <a:t>TDD</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smtClean="0"/>
              <a:pPr>
                <a:defRPr/>
              </a:pPr>
              <a:t>9</a:t>
            </a:fld>
            <a:endParaRPr lang="fr-FR" dirty="0"/>
          </a:p>
        </p:txBody>
      </p:sp>
      <p:pic>
        <p:nvPicPr>
          <p:cNvPr id="5126" name="Picture 6" descr="Résultat de recherche d'images pour &quot;cat i don't know&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8" y="771553"/>
            <a:ext cx="3101355" cy="378662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3563890" y="852985"/>
            <a:ext cx="5256583" cy="3588847"/>
          </a:xfrm>
          <a:prstGeom prst="rect">
            <a:avLst/>
          </a:prstGeom>
        </p:spPr>
        <p:txBody>
          <a:bodyPr vert="horz" lIns="91440" tIns="45720" rIns="91440" bIns="45720" rtlCol="0">
            <a:normAutofit/>
          </a:bodyPr>
          <a:lstStyle>
            <a:lvl1pPr marL="285750" marR="0" indent="-285750" algn="l" defTabSz="914400" rtl="0" eaLnBrk="1" fontAlgn="auto" latinLnBrk="0" hangingPunct="1">
              <a:lnSpc>
                <a:spcPct val="100000"/>
              </a:lnSpc>
              <a:spcBef>
                <a:spcPts val="200"/>
              </a:spcBef>
              <a:spcAft>
                <a:spcPts val="0"/>
              </a:spcAft>
              <a:buClr>
                <a:schemeClr val="accent2"/>
              </a:buClr>
              <a:buSzPct val="150000"/>
              <a:buFont typeface="Lucida Grande"/>
              <a:buChar char="●"/>
              <a:tabLst/>
              <a:defRPr sz="1800" kern="1200">
                <a:solidFill>
                  <a:srgbClr val="323334"/>
                </a:solidFill>
                <a:latin typeface="+mn-lt"/>
                <a:ea typeface="+mn-ea"/>
                <a:cs typeface="+mn-cs"/>
              </a:defRPr>
            </a:lvl1pPr>
            <a:lvl2pPr marL="358775" marR="0" indent="-179388" algn="l" defTabSz="914400" rtl="0" eaLnBrk="1" fontAlgn="auto" latinLnBrk="0" hangingPunct="1">
              <a:lnSpc>
                <a:spcPct val="100000"/>
              </a:lnSpc>
              <a:spcBef>
                <a:spcPts val="200"/>
              </a:spcBef>
              <a:spcAft>
                <a:spcPts val="0"/>
              </a:spcAft>
              <a:buClr>
                <a:schemeClr val="accent5"/>
              </a:buClr>
              <a:buSzPct val="90000"/>
              <a:buFontTx/>
              <a:buBlip>
                <a:blip r:embed="rId4" r:link="rId5"/>
              </a:buBlip>
              <a:tabLst/>
              <a:defRPr sz="1600" kern="1200">
                <a:solidFill>
                  <a:srgbClr val="323334"/>
                </a:solidFill>
                <a:latin typeface="+mn-lt"/>
                <a:ea typeface="+mn-ea"/>
                <a:cs typeface="+mn-cs"/>
              </a:defRPr>
            </a:lvl2pPr>
            <a:lvl3pPr marL="538163" marR="0" indent="-182563" algn="l" defTabSz="914400" rtl="0" eaLnBrk="1" fontAlgn="auto" latinLnBrk="0" hangingPunct="1">
              <a:lnSpc>
                <a:spcPct val="100000"/>
              </a:lnSpc>
              <a:spcBef>
                <a:spcPts val="200"/>
              </a:spcBef>
              <a:spcAft>
                <a:spcPts val="0"/>
              </a:spcAft>
              <a:buClr>
                <a:schemeClr val="accent1"/>
              </a:buClr>
              <a:buSzPct val="120000"/>
              <a:buFont typeface="Arial"/>
              <a:buChar char="•"/>
              <a:tabLst/>
              <a:defRPr sz="1400" b="0" kern="1200">
                <a:solidFill>
                  <a:schemeClr val="bg1">
                    <a:lumMod val="50000"/>
                  </a:schemeClr>
                </a:solidFill>
                <a:latin typeface="+mn-lt"/>
                <a:ea typeface="+mn-ea"/>
                <a:cs typeface="+mn-cs"/>
              </a:defRPr>
            </a:lvl3pPr>
            <a:lvl4pPr marL="719138" marR="0" indent="-173038" algn="l" defTabSz="914400" rtl="0" eaLnBrk="1" fontAlgn="auto" latinLnBrk="0" hangingPunct="1">
              <a:lnSpc>
                <a:spcPct val="100000"/>
              </a:lnSpc>
              <a:spcBef>
                <a:spcPts val="200"/>
              </a:spcBef>
              <a:spcAft>
                <a:spcPts val="0"/>
              </a:spcAft>
              <a:buClr>
                <a:schemeClr val="accent4"/>
              </a:buClr>
              <a:buSzTx/>
              <a:buFont typeface="Arial"/>
              <a:buChar char="•"/>
              <a:tabLst/>
              <a:defRPr sz="1200" kern="1200">
                <a:solidFill>
                  <a:schemeClr val="accent2"/>
                </a:solidFill>
                <a:latin typeface="+mn-lt"/>
                <a:ea typeface="+mn-ea"/>
                <a:cs typeface="+mn-cs"/>
              </a:defRPr>
            </a:lvl4pPr>
            <a:lvl5pPr marL="3175" marR="0" indent="4763" algn="l" defTabSz="914400" rtl="0" eaLnBrk="1" fontAlgn="auto" latinLnBrk="0" hangingPunct="1">
              <a:lnSpc>
                <a:spcPct val="100000"/>
              </a:lnSpc>
              <a:spcBef>
                <a:spcPts val="200"/>
              </a:spcBef>
              <a:spcAft>
                <a:spcPts val="0"/>
              </a:spcAft>
              <a:buClrTx/>
              <a:buSzTx/>
              <a:buFontTx/>
              <a:buNone/>
              <a:tabLst/>
              <a:defRPr sz="1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7" lvl="1" indent="0">
              <a:buFontTx/>
              <a:buNone/>
            </a:pPr>
            <a:r>
              <a:rPr lang="fr-FR" sz="2800" dirty="0">
                <a:solidFill>
                  <a:schemeClr val="bg1">
                    <a:lumMod val="50000"/>
                  </a:schemeClr>
                </a:solidFill>
                <a:latin typeface="BNPP Sans Extra Bold" pitchFamily="50" charset="0"/>
              </a:rPr>
              <a:t>Le </a:t>
            </a:r>
            <a:r>
              <a:rPr lang="fr-FR" sz="2800" dirty="0" err="1">
                <a:solidFill>
                  <a:schemeClr val="bg1">
                    <a:lumMod val="50000"/>
                  </a:schemeClr>
                </a:solidFill>
                <a:latin typeface="BNPP Sans Extra Bold" pitchFamily="50" charset="0"/>
              </a:rPr>
              <a:t>refactoring</a:t>
            </a:r>
            <a:r>
              <a:rPr lang="fr-FR" sz="2800" dirty="0">
                <a:solidFill>
                  <a:schemeClr val="bg1">
                    <a:lumMod val="50000"/>
                  </a:schemeClr>
                </a:solidFill>
                <a:latin typeface="BNPP Sans Extra Bold" pitchFamily="50" charset="0"/>
              </a:rPr>
              <a:t> sans couverture de tests…</a:t>
            </a:r>
          </a:p>
          <a:p>
            <a:pPr marL="179387" lvl="1" indent="0">
              <a:buFontTx/>
              <a:buNone/>
            </a:pPr>
            <a:endParaRPr lang="fr-FR" sz="2000" dirty="0">
              <a:solidFill>
                <a:schemeClr val="bg1">
                  <a:lumMod val="60000"/>
                  <a:lumOff val="40000"/>
                </a:schemeClr>
              </a:solidFill>
              <a:latin typeface="BNPP Sans Extra Bold" pitchFamily="50" charset="0"/>
            </a:endParaRPr>
          </a:p>
          <a:p>
            <a:pPr marL="179387" lvl="1" indent="0">
              <a:buFontTx/>
              <a:buNone/>
            </a:pPr>
            <a:r>
              <a:rPr lang="fr-FR" sz="2000" dirty="0">
                <a:solidFill>
                  <a:schemeClr val="bg1">
                    <a:lumMod val="50000"/>
                  </a:schemeClr>
                </a:solidFill>
                <a:latin typeface="BNPP Sans Extra Bold" pitchFamily="50" charset="0"/>
              </a:rPr>
              <a:t>Alors l’application fonctionne toujours?</a:t>
            </a:r>
          </a:p>
          <a:p>
            <a:pPr marL="179387" lvl="1" indent="0">
              <a:buFontTx/>
              <a:buNone/>
            </a:pPr>
            <a:r>
              <a:rPr lang="fr-FR" sz="2000" dirty="0">
                <a:solidFill>
                  <a:schemeClr val="bg1">
                    <a:lumMod val="60000"/>
                    <a:lumOff val="40000"/>
                  </a:schemeClr>
                </a:solidFill>
                <a:latin typeface="BNPP Sans Extra Bold" pitchFamily="50" charset="0"/>
              </a:rPr>
              <a:t>Oui… probablement </a:t>
            </a:r>
            <a:endParaRPr lang="fr-FR" sz="2000" dirty="0">
              <a:solidFill>
                <a:schemeClr val="bg1">
                  <a:lumMod val="50000"/>
                </a:schemeClr>
              </a:solidFill>
              <a:latin typeface="BNPP Sans Extra Bold" pitchFamily="50" charset="0"/>
            </a:endParaRPr>
          </a:p>
        </p:txBody>
      </p:sp>
    </p:spTree>
    <p:extLst>
      <p:ext uri="{BB962C8B-B14F-4D97-AF65-F5344CB8AC3E}">
        <p14:creationId xmlns:p14="http://schemas.microsoft.com/office/powerpoint/2010/main" val="3718779933"/>
      </p:ext>
    </p:extLst>
  </p:cSld>
  <p:clrMapOvr>
    <a:masterClrMapping/>
  </p:clrMapOvr>
</p:sld>
</file>

<file path=ppt/theme/theme1.xml><?xml version="1.0" encoding="utf-8"?>
<a:theme xmlns:a="http://schemas.openxmlformats.org/drawingml/2006/main" name="160105-ITG-charte-169-FR">
  <a:themeElements>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2.xml><?xml version="1.0" encoding="utf-8"?>
<a:theme xmlns:a="http://schemas.openxmlformats.org/drawingml/2006/main" name="3_160105-ITG-charte-169-FR">
  <a:themeElements>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3.xml><?xml version="1.0" encoding="utf-8"?>
<a:theme xmlns:a="http://schemas.openxmlformats.org/drawingml/2006/main" name="2_160105-ITG-charte-169-FR">
  <a:themeElements>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ppt/theme/themeOverride2.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ppt/theme/themeOverride3.xml><?xml version="1.0" encoding="utf-8"?>
<a:themeOverride xmlns:a="http://schemas.openxmlformats.org/drawingml/2006/main">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themeOverride>
</file>

<file path=docProps/app.xml><?xml version="1.0" encoding="utf-8"?>
<Properties xmlns="http://schemas.openxmlformats.org/officeDocument/2006/extended-properties" xmlns:vt="http://schemas.openxmlformats.org/officeDocument/2006/docPropsVTypes">
  <Template/>
  <TotalTime>12531</TotalTime>
  <Words>3812</Words>
  <Application>Microsoft Office PowerPoint</Application>
  <PresentationFormat>Affichage à l'écran (16:9)</PresentationFormat>
  <Paragraphs>788</Paragraphs>
  <Slides>67</Slides>
  <Notes>43</Notes>
  <HiddenSlides>0</HiddenSlides>
  <MMClips>0</MMClips>
  <ScaleCrop>false</ScaleCrop>
  <HeadingPairs>
    <vt:vector size="6" baseType="variant">
      <vt:variant>
        <vt:lpstr>Polices utilisées</vt:lpstr>
      </vt:variant>
      <vt:variant>
        <vt:i4>11</vt:i4>
      </vt:variant>
      <vt:variant>
        <vt:lpstr>Thème</vt:lpstr>
      </vt:variant>
      <vt:variant>
        <vt:i4>3</vt:i4>
      </vt:variant>
      <vt:variant>
        <vt:lpstr>Titres des diapositives</vt:lpstr>
      </vt:variant>
      <vt:variant>
        <vt:i4>67</vt:i4>
      </vt:variant>
    </vt:vector>
  </HeadingPairs>
  <TitlesOfParts>
    <vt:vector size="81" baseType="lpstr">
      <vt:lpstr>Arial</vt:lpstr>
      <vt:lpstr>Arial Narrow</vt:lpstr>
      <vt:lpstr>BNPP Expanded Sans</vt:lpstr>
      <vt:lpstr>BNPP Sans Condensed ExtraBold</vt:lpstr>
      <vt:lpstr>BNPP Sans Extra Bold</vt:lpstr>
      <vt:lpstr>BNPP Slab Serif Extra Bold</vt:lpstr>
      <vt:lpstr>Bradley Hand ITC</vt:lpstr>
      <vt:lpstr>Calibri</vt:lpstr>
      <vt:lpstr>Courier New</vt:lpstr>
      <vt:lpstr>Lucida Grande</vt:lpstr>
      <vt:lpstr>Wingdings</vt:lpstr>
      <vt:lpstr>160105-ITG-charte-169-FR</vt:lpstr>
      <vt:lpstr>3_160105-ITG-charte-169-FR</vt:lpstr>
      <vt:lpstr>2_160105-ITG-charte-169-FR</vt:lpstr>
      <vt:lpstr>Formations dojo  test driven development (TDD)</vt:lpstr>
      <vt:lpstr>Présentation PowerPoint</vt:lpstr>
      <vt:lpstr>Introduction</vt:lpstr>
      <vt:lpstr>Introduction</vt:lpstr>
      <vt:lpstr>Introduction</vt:lpstr>
      <vt:lpstr>Introduction</vt:lpstr>
      <vt:lpstr>Introduction</vt:lpstr>
      <vt:lpstr>Introduction</vt:lpstr>
      <vt:lpstr>Introduction</vt:lpstr>
      <vt:lpstr>Introduction</vt:lpstr>
      <vt:lpstr>Introduction</vt:lpstr>
      <vt:lpstr>Test-Driven development</vt:lpstr>
      <vt:lpstr>Les 3 lois du TDD</vt:lpstr>
      <vt:lpstr>Red – Green - Refactor</vt:lpstr>
      <vt:lpstr>Test-Driven Development</vt:lpstr>
      <vt:lpstr>Les avantages apportés par le TDD</vt:lpstr>
      <vt:lpstr>Les avantages apportés par le TDD</vt:lpstr>
      <vt:lpstr>Les avantages apportés par le TDD</vt:lpstr>
      <vt:lpstr>Les avantages apportés par le TDD</vt:lpstr>
      <vt:lpstr>Quoi tester ?</vt:lpstr>
      <vt:lpstr>Quoi tester ?</vt:lpstr>
      <vt:lpstr>Ce qu’il ne faut pas tester</vt:lpstr>
      <vt:lpstr>Bonnes pratiques</vt:lpstr>
      <vt:lpstr>Bonnes pratiques</vt:lpstr>
      <vt:lpstr>En résumé</vt:lpstr>
      <vt:lpstr>Présentation PowerPoint</vt:lpstr>
      <vt:lpstr>Quizz Testing</vt:lpstr>
      <vt:lpstr>Quizz Testing</vt:lpstr>
      <vt:lpstr>Quizz Testing</vt:lpstr>
      <vt:lpstr>Quizz Testing</vt:lpstr>
      <vt:lpstr>Quizz Testing</vt:lpstr>
      <vt:lpstr>Quizz Testing</vt:lpstr>
      <vt:lpstr>Quizz Testing</vt:lpstr>
      <vt:lpstr>Quizz Testing</vt:lpstr>
      <vt:lpstr>L’application en java</vt:lpstr>
      <vt:lpstr>TDD en Java avec JUnit</vt:lpstr>
      <vt:lpstr>TDD en Java avec JUnit</vt:lpstr>
      <vt:lpstr>Anatomie &amp; vocabulaire</vt:lpstr>
      <vt:lpstr>Anatomie &amp; vocabulaire</vt:lpstr>
      <vt:lpstr>TDD en Java avec JUnit</vt:lpstr>
      <vt:lpstr>TDD en Java avec JUnit</vt:lpstr>
      <vt:lpstr>Canevas d’un test</vt:lpstr>
      <vt:lpstr>Canevas d’un test</vt:lpstr>
      <vt:lpstr>Les assertions JUnit</vt:lpstr>
      <vt:lpstr>Canevas d’un test</vt:lpstr>
      <vt:lpstr>TDD en Java avec JUnit</vt:lpstr>
      <vt:lpstr>Les exceptions et JUnit</vt:lpstr>
      <vt:lpstr>Les exceptions et JUnit</vt:lpstr>
      <vt:lpstr>Les exceptions et JUnit</vt:lpstr>
      <vt:lpstr>TDD en Java avec JUnit</vt:lpstr>
      <vt:lpstr>Travaux dirigés</vt:lpstr>
      <vt:lpstr>Travaux dirigés</vt:lpstr>
      <vt:lpstr>Travaux dirigés</vt:lpstr>
      <vt:lpstr>Travaux dirigés</vt:lpstr>
      <vt:lpstr>L’importance du nommage</vt:lpstr>
      <vt:lpstr>L’importance du nommage</vt:lpstr>
      <vt:lpstr>L’importance du nommage</vt:lpstr>
      <vt:lpstr>L’importance du nommage</vt:lpstr>
      <vt:lpstr>L’importance du nommage</vt:lpstr>
      <vt:lpstr>Travaux dirigés</vt:lpstr>
      <vt:lpstr>Pour se mocker un peu</vt:lpstr>
      <vt:lpstr>Mockito</vt:lpstr>
      <vt:lpstr>Mockito</vt:lpstr>
      <vt:lpstr>Mockito</vt:lpstr>
      <vt:lpstr>Mockito</vt:lpstr>
      <vt:lpstr>Mockito</vt:lpstr>
      <vt:lpstr>Mockito</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ChristineB</dc:creator>
  <cp:lastModifiedBy>995388</cp:lastModifiedBy>
  <cp:revision>662</cp:revision>
  <cp:lastPrinted>2015-12-23T10:24:34Z</cp:lastPrinted>
  <dcterms:created xsi:type="dcterms:W3CDTF">2015-02-23T17:08:44Z</dcterms:created>
  <dcterms:modified xsi:type="dcterms:W3CDTF">2019-01-24T16:58:29Z</dcterms:modified>
</cp:coreProperties>
</file>